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7" r:id="rId2"/>
    <p:sldMasterId id="2147483799" r:id="rId3"/>
  </p:sldMasterIdLst>
  <p:notesMasterIdLst>
    <p:notesMasterId r:id="rId28"/>
  </p:notesMasterIdLst>
  <p:sldIdLst>
    <p:sldId id="551" r:id="rId4"/>
    <p:sldId id="552" r:id="rId5"/>
    <p:sldId id="529" r:id="rId6"/>
    <p:sldId id="563" r:id="rId7"/>
    <p:sldId id="564" r:id="rId8"/>
    <p:sldId id="345" r:id="rId9"/>
    <p:sldId id="352" r:id="rId10"/>
    <p:sldId id="350" r:id="rId11"/>
    <p:sldId id="371" r:id="rId12"/>
    <p:sldId id="549" r:id="rId13"/>
    <p:sldId id="550" r:id="rId14"/>
    <p:sldId id="400" r:id="rId15"/>
    <p:sldId id="401" r:id="rId16"/>
    <p:sldId id="404" r:id="rId17"/>
    <p:sldId id="406" r:id="rId18"/>
    <p:sldId id="435" r:id="rId19"/>
    <p:sldId id="411" r:id="rId20"/>
    <p:sldId id="461" r:id="rId21"/>
    <p:sldId id="412" r:id="rId22"/>
    <p:sldId id="439" r:id="rId23"/>
    <p:sldId id="462" r:id="rId24"/>
    <p:sldId id="416" r:id="rId25"/>
    <p:sldId id="503" r:id="rId26"/>
    <p:sldId id="5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11111"/>
    <a:srgbClr val="800000"/>
    <a:srgbClr val="640000"/>
    <a:srgbClr val="FF8181"/>
    <a:srgbClr val="000099"/>
    <a:srgbClr val="0000CC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>
        <p:scale>
          <a:sx n="66" d="100"/>
          <a:sy n="66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31D1A-BE8C-4153-85D9-66D3C40B1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8A003E-3568-457D-90EE-0DBBE42BC55F}" type="slidenum">
              <a:rPr lang="ru-RU" sz="1200" i="0"/>
              <a:pPr algn="r"/>
              <a:t>3</a:t>
            </a:fld>
            <a:endParaRPr lang="ru-RU" sz="1200" i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9D053-5DF5-48B0-A0D9-50FF737F3EEC}" type="slidenum">
              <a:rPr 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5BCE5-D577-4FB6-BCD2-B6F59E4C79AF}" type="slidenum">
              <a:rPr 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772BA-DE56-488D-B260-B0574C02441E}" type="slidenum">
              <a:rPr 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B85B-B8B8-45BC-BFF2-467E37BA9900}" type="slidenum">
              <a:rPr lang="ru-RU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3667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1484313"/>
            <a:ext cx="1982787" cy="4967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4313"/>
            <a:ext cx="5797550" cy="4967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E435-8E00-4DA9-A266-6AD830B36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57CD-5CC9-4289-A9E2-B7464380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83DF-454C-43D4-A41A-086D3691B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0E5F-81E1-4CB4-94C6-8F2BD031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55C1-85A0-47BD-AE5E-36C02A636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640F-5BC0-40F5-B20B-43C7F424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C153-A737-4082-A02C-65F7AB34E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FC5B-CC5B-4341-AB34-676E25D49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D5D3-3078-433E-A42E-C122B851C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2519-039B-443F-8C9A-1260F029C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313F-0F1C-4A64-994A-6B4A2A2F0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557-845E-412D-901D-2D12E79F0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6770-B43C-41DD-9E9F-4B7150067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BEBD-201A-4F89-9801-13C787176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CC6D-41DD-438D-9E7D-9F578B02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61D9-1374-459B-B8B4-78103A45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4D96-42B0-4681-B2D9-C32283A0A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F6C8-A1E0-4A34-BA4C-8FABF33FC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0835-3E9D-49A5-9696-9A6160264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C122-689E-401A-A87A-9D8AFAB27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A41C-4A86-419E-82BB-693A693A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B05C-715A-45E6-B22A-404877DA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989138"/>
            <a:ext cx="3744912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989138"/>
            <a:ext cx="3746500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4843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989138"/>
            <a:ext cx="76438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5C409-B9C3-4FB7-9F7C-9BAB172A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7" r:id="rId2"/>
    <p:sldLayoutId id="2147484036" r:id="rId3"/>
    <p:sldLayoutId id="2147484028" r:id="rId4"/>
    <p:sldLayoutId id="2147484029" r:id="rId5"/>
    <p:sldLayoutId id="2147484030" r:id="rId6"/>
    <p:sldLayoutId id="2147484031" r:id="rId7"/>
    <p:sldLayoutId id="2147484037" r:id="rId8"/>
    <p:sldLayoutId id="2147484038" r:id="rId9"/>
    <p:sldLayoutId id="2147484032" r:id="rId10"/>
    <p:sldLayoutId id="21474840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FAFAF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FAF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526DB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89AAC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7D4DFC-BB63-42D6-8197-668086DB5488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0FE7C8-FD43-424F-BC61-DF5C8EA2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&#1086;&#1091;%202013\&#1060;&#1086;&#1090;&#1086;%20&#1082;&#1083;&#1080;&#1087;%20&#1055;&#1056;&#1048;&#1052;&#1040;&#1058;&#1067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" name="Фото клип ПРИМАТ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"/>
            <a:ext cx="8428038" cy="6321425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44500" y="381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dirty="0" smtClean="0">
                <a:solidFill>
                  <a:srgbClr val="00B050"/>
                </a:solidFill>
              </a:rPr>
              <a:t>Значение млекопитающих в природе</a:t>
            </a:r>
            <a:endParaRPr lang="ru-RU" sz="2800" u="sng" dirty="0" smtClean="0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524000" y="609600"/>
            <a:ext cx="5386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Млекопитающие ограничивают </a:t>
            </a:r>
          </a:p>
          <a:p>
            <a:r>
              <a:rPr lang="ru-RU" sz="2400" b="1"/>
              <a:t>численность растений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1447800" y="3459163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0" y="3352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</p:txBody>
      </p:sp>
      <p:sp>
        <p:nvSpPr>
          <p:cNvPr id="60422" name="Прямоугольник 8"/>
          <p:cNvSpPr>
            <a:spLocks noChangeArrowheads="1"/>
          </p:cNvSpPr>
          <p:nvPr/>
        </p:nvSpPr>
        <p:spPr bwMode="auto">
          <a:xfrm>
            <a:off x="3886200" y="4114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</p:txBody>
      </p:sp>
      <p:pic>
        <p:nvPicPr>
          <p:cNvPr id="23561" name="Picture 10" descr="img_3670678_82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3276600" cy="2457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66" name="Picture 14" descr="5c71c8063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419600"/>
            <a:ext cx="2874963" cy="215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67" name="Picture 15" descr="eGtaucomws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143000" y="1600200"/>
            <a:ext cx="3429000" cy="2317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6" name="Text Box 23"/>
          <p:cNvSpPr txBox="1">
            <a:spLocks noChangeArrowheads="1"/>
          </p:cNvSpPr>
          <p:nvPr/>
        </p:nvSpPr>
        <p:spPr bwMode="auto">
          <a:xfrm>
            <a:off x="6781800" y="6324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391400" y="6324600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3577" name="Picture 25" descr="Рисун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676400"/>
            <a:ext cx="28194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Прямоугольник 1"/>
          <p:cNvSpPr>
            <a:spLocks noChangeArrowheads="1"/>
          </p:cNvSpPr>
          <p:nvPr/>
        </p:nvSpPr>
        <p:spPr bwMode="auto">
          <a:xfrm>
            <a:off x="1323975" y="503238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-228600"/>
            <a:ext cx="8229600" cy="868363"/>
          </a:xfrm>
        </p:spPr>
        <p:txBody>
          <a:bodyPr/>
          <a:lstStyle/>
          <a:p>
            <a:pPr eaLnBrk="1" hangingPunct="1"/>
            <a:r>
              <a:rPr lang="ru-RU" sz="2000" u="sng" smtClean="0">
                <a:solidFill>
                  <a:srgbClr val="00B050"/>
                </a:solidFill>
              </a:rPr>
              <a:t>Значение млекопитающих в природе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242888" y="301625"/>
            <a:ext cx="92821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Млекопитающие ограничивают численность</a:t>
            </a:r>
          </a:p>
          <a:p>
            <a:r>
              <a:rPr lang="ru-RU" sz="2400" b="1"/>
              <a:t>     млекопитающих и других животных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1282700" y="39624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</p:txBody>
      </p:sp>
      <p:pic>
        <p:nvPicPr>
          <p:cNvPr id="22631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179388" y="1346200"/>
            <a:ext cx="3022600" cy="220980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26318" name="Picture 2"/>
          <p:cNvPicPr>
            <a:picLocks noChangeAspect="1" noChangeArrowheads="1"/>
          </p:cNvPicPr>
          <p:nvPr/>
        </p:nvPicPr>
        <p:blipFill>
          <a:blip r:embed="rId4" cstate="print"/>
          <a:srcRect r="30315"/>
          <a:stretch>
            <a:fillRect/>
          </a:stretch>
        </p:blipFill>
        <p:spPr bwMode="auto">
          <a:xfrm>
            <a:off x="3346450" y="1374775"/>
            <a:ext cx="2292350" cy="218122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2909888" y="984250"/>
            <a:ext cx="308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990000"/>
                </a:solidFill>
              </a:rPr>
              <a:t>Хищные млекопитающие</a:t>
            </a:r>
          </a:p>
        </p:txBody>
      </p:sp>
      <p:pic>
        <p:nvPicPr>
          <p:cNvPr id="226322" name="Picture 18" descr="горност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1384300"/>
            <a:ext cx="3289300" cy="2163763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7417" name="Прямоугольник 2"/>
          <p:cNvSpPr>
            <a:spLocks noChangeArrowheads="1"/>
          </p:cNvSpPr>
          <p:nvPr/>
        </p:nvSpPr>
        <p:spPr bwMode="auto">
          <a:xfrm>
            <a:off x="-685800" y="3605213"/>
            <a:ext cx="1051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Млекопитающие служат кормом для многих животных</a:t>
            </a:r>
          </a:p>
        </p:txBody>
      </p:sp>
      <p:pic>
        <p:nvPicPr>
          <p:cNvPr id="14" name="Picture 13" descr="Рисуно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67188"/>
            <a:ext cx="340836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Рисунок3"/>
          <p:cNvPicPr>
            <a:picLocks noChangeAspect="1" noChangeArrowheads="1"/>
          </p:cNvPicPr>
          <p:nvPr/>
        </p:nvPicPr>
        <p:blipFill>
          <a:blip r:embed="rId7" cstate="print">
            <a:lum bright="-8000" contrast="6000"/>
          </a:blip>
          <a:srcRect/>
          <a:stretch>
            <a:fillRect/>
          </a:stretch>
        </p:blipFill>
        <p:spPr bwMode="auto">
          <a:xfrm>
            <a:off x="4237038" y="4167188"/>
            <a:ext cx="30321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78700" y="5154613"/>
            <a:ext cx="1765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Анаконда ест корову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6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66738" y="-254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smtClean="0">
                <a:solidFill>
                  <a:srgbClr val="00B050"/>
                </a:solidFill>
              </a:rPr>
              <a:t>Значение млекопитающих в природе</a:t>
            </a:r>
            <a:endParaRPr lang="ru-RU" sz="2800" u="sng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962025"/>
            <a:ext cx="2971800" cy="2152650"/>
          </a:xfrm>
          <a:noFill/>
          <a:ln w="19050">
            <a:solidFill>
              <a:srgbClr val="C00000"/>
            </a:solidFill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048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2. Млекопитающие способствуют распространению семян</a:t>
            </a: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17500" y="3273425"/>
            <a:ext cx="554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3. Млекопитающие рыхлят почву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4763"/>
            <a:ext cx="3581400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8" descr="zemleroika2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5791200" y="3771900"/>
            <a:ext cx="2057400" cy="2419350"/>
          </a:xfrm>
          <a:prstGeom prst="rect">
            <a:avLst/>
          </a:prstGeom>
          <a:noFill/>
          <a:ln w="28575">
            <a:solidFill>
              <a:srgbClr val="3F5B48"/>
            </a:solidFill>
            <a:miter lim="800000"/>
            <a:headEnd/>
            <a:tailEnd/>
          </a:ln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575300" y="6216650"/>
            <a:ext cx="257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990000"/>
                </a:solidFill>
              </a:rPr>
              <a:t>Полевая землеройка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181100" y="6170613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Обыкновенный крот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299075" y="1652588"/>
            <a:ext cx="247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Персидская белка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smtClean="0">
                <a:solidFill>
                  <a:srgbClr val="00B050"/>
                </a:solidFill>
              </a:rPr>
              <a:t>Значение млекопитающих в природе</a:t>
            </a:r>
            <a:endParaRPr lang="ru-RU" sz="2400" u="sng" smtClean="0"/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762000" y="838200"/>
            <a:ext cx="811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4. Млекопитающие выполняют санитарную роль</a:t>
            </a:r>
          </a:p>
        </p:txBody>
      </p:sp>
      <p:pic>
        <p:nvPicPr>
          <p:cNvPr id="26629" name="Picture 6" descr="02_07_0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638800" y="3657600"/>
            <a:ext cx="2971800" cy="2005013"/>
          </a:xfrm>
          <a:prstGeom prst="rect">
            <a:avLst/>
          </a:prstGeom>
          <a:solidFill>
            <a:srgbClr val="990000"/>
          </a:solidFill>
          <a:ln w="2857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6631" name="Picture 7" descr="02_01_00"/>
          <p:cNvPicPr>
            <a:picLocks noChangeAspect="1" noChangeArrowheads="1"/>
          </p:cNvPicPr>
          <p:nvPr/>
        </p:nvPicPr>
        <p:blipFill>
          <a:blip r:embed="rId4" cstate="print">
            <a:lum bright="-4000"/>
          </a:blip>
          <a:srcRect/>
          <a:stretch>
            <a:fillRect/>
          </a:stretch>
        </p:blipFill>
        <p:spPr bwMode="auto">
          <a:xfrm>
            <a:off x="558800" y="1447800"/>
            <a:ext cx="4745038" cy="3352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01800" y="48006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Рыжий волк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-114300"/>
            <a:ext cx="7696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u="sng" dirty="0" smtClean="0">
                <a:solidFill>
                  <a:srgbClr val="0000FF"/>
                </a:solidFill>
              </a:rPr>
              <a:t>Отрицательное значение млекопитающих в жизни человека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1. Млекопитающие наносят вред культурным растениям и уничтожают запасы продовольствия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8677" name="Picture 6" descr="b511f3ad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641600" cy="198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8" name="Picture 7" descr="3865569_a29bb1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05000"/>
            <a:ext cx="2589213" cy="2032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9" name="Picture 4" descr="9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6096000" y="1981200"/>
            <a:ext cx="2819400" cy="1987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533400" y="4038600"/>
            <a:ext cx="816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2. Млекопитающие распространяют заболевания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572000"/>
            <a:ext cx="2673350" cy="2057400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7" descr="img_18457562_2558_0"/>
          <p:cNvPicPr>
            <a:picLocks noChangeAspect="1" noChangeArrowheads="1"/>
          </p:cNvPicPr>
          <p:nvPr/>
        </p:nvPicPr>
        <p:blipFill>
          <a:blip r:embed="rId7" cstate="print">
            <a:lum contrast="8000"/>
          </a:blip>
          <a:srcRect l="-2" t="10001" r="12498" b="15001"/>
          <a:stretch>
            <a:fillRect/>
          </a:stretch>
        </p:blipFill>
        <p:spPr bwMode="auto">
          <a:xfrm>
            <a:off x="5486400" y="4800600"/>
            <a:ext cx="2541588" cy="1633538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7056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u="sng" dirty="0" smtClean="0">
                <a:solidFill>
                  <a:srgbClr val="3333CC"/>
                </a:solidFill>
              </a:rPr>
              <a:t>Отрицательное значение млекопитающих в жизни человека </a:t>
            </a:r>
            <a:r>
              <a:rPr lang="ru-RU" u="sng" dirty="0" smtClean="0">
                <a:solidFill>
                  <a:srgbClr val="3333CC"/>
                </a:solidFill>
              </a:rPr>
              <a:t/>
            </a:r>
            <a:br>
              <a:rPr lang="ru-RU" u="sng" dirty="0" smtClean="0">
                <a:solidFill>
                  <a:srgbClr val="3333CC"/>
                </a:solidFill>
              </a:rPr>
            </a:br>
            <a:endParaRPr lang="ru-RU" u="sng" dirty="0" smtClean="0">
              <a:solidFill>
                <a:srgbClr val="3333CC"/>
              </a:solidFill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81200"/>
            <a:ext cx="3352800" cy="3657600"/>
          </a:xfrm>
          <a:noFill/>
          <a:ln w="3175">
            <a:solidFill>
              <a:schemeClr val="accent2"/>
            </a:solidFill>
          </a:ln>
        </p:spPr>
      </p:pic>
      <p:sp>
        <p:nvSpPr>
          <p:cNvPr id="65540" name="Прямоугольник 3"/>
          <p:cNvSpPr>
            <a:spLocks noChangeArrowheads="1"/>
          </p:cNvSpPr>
          <p:nvPr/>
        </p:nvSpPr>
        <p:spPr bwMode="auto">
          <a:xfrm>
            <a:off x="533400" y="914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3. Млекопитающие наносят вред хозяйству человека, нападая на домашний скот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47800" y="5719763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Серый волк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926138" y="5719763"/>
            <a:ext cx="171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Рыжая лиса</a:t>
            </a:r>
          </a:p>
        </p:txBody>
      </p:sp>
      <p:pic>
        <p:nvPicPr>
          <p:cNvPr id="30730" name="Picture 10" descr="Рисунок6"/>
          <p:cNvPicPr>
            <a:picLocks noChangeAspect="1" noChangeArrowheads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4838700" y="1981200"/>
            <a:ext cx="389096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a150d4eeb9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4267200"/>
            <a:ext cx="28067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/>
          <a:lstStyle/>
          <a:p>
            <a:pPr eaLnBrk="1" hangingPunct="1"/>
            <a:r>
              <a:rPr lang="ru-RU" sz="2000" u="sng" smtClean="0">
                <a:solidFill>
                  <a:srgbClr val="FF3399"/>
                </a:solidFill>
              </a:rPr>
              <a:t>Положительное значение млекопитающих в жизни человека</a:t>
            </a:r>
          </a:p>
        </p:txBody>
      </p:sp>
      <p:pic>
        <p:nvPicPr>
          <p:cNvPr id="210948" name="Picture 4" descr="dairy_produ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1800225"/>
            <a:ext cx="37338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1" name="Picture 7" descr="f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1447800"/>
            <a:ext cx="238601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 descr="pic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2200" y="4414838"/>
            <a:ext cx="2286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-88900" y="10033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/>
              <a:t>           1. </a:t>
            </a:r>
            <a:r>
              <a:rPr lang="ru-RU" sz="2400" b="1"/>
              <a:t>От млекопитающих мы получаем </a:t>
            </a:r>
          </a:p>
          <a:p>
            <a:r>
              <a:rPr lang="ru-RU" sz="2400" b="1"/>
              <a:t>            </a:t>
            </a:r>
            <a:r>
              <a:rPr lang="ru-RU" sz="2400" b="1" i="0"/>
              <a:t> ценный мех, кожу, мясо, жир.</a:t>
            </a:r>
          </a:p>
        </p:txBody>
      </p:sp>
      <p:pic>
        <p:nvPicPr>
          <p:cNvPr id="210954" name="Picture 10" descr="125257232854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688" y="4668838"/>
            <a:ext cx="2286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8" name="WordArt 4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Нужны ли человеку млекопитающие?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69636" name="Прямоугольник 3"/>
          <p:cNvSpPr>
            <a:spLocks noChangeArrowheads="1"/>
          </p:cNvSpPr>
          <p:nvPr/>
        </p:nvSpPr>
        <p:spPr bwMode="auto">
          <a:xfrm>
            <a:off x="1371600" y="3048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0" u="sng">
                <a:solidFill>
                  <a:srgbClr val="FF3399"/>
                </a:solidFill>
              </a:rPr>
              <a:t>Положительное значение млекопитающих в жизни человека</a:t>
            </a:r>
            <a:r>
              <a:rPr lang="ru-RU" sz="2400" b="1" i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69637" name="Прямоугольник 8"/>
          <p:cNvSpPr>
            <a:spLocks noChangeArrowheads="1"/>
          </p:cNvSpPr>
          <p:nvPr/>
        </p:nvSpPr>
        <p:spPr bwMode="auto">
          <a:xfrm>
            <a:off x="520700" y="1139825"/>
            <a:ext cx="6294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0"/>
              <a:t>2. Млекопитающие являются объектом </a:t>
            </a:r>
          </a:p>
          <a:p>
            <a:pPr algn="ctr"/>
            <a:r>
              <a:rPr lang="ru-RU" sz="2400" b="1" i="0"/>
              <a:t>спортивной охоты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36708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0_ee40_9669a94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2286000"/>
            <a:ext cx="4443413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03925" y="5573713"/>
            <a:ext cx="162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Заяц-беляк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660525" y="5573713"/>
            <a:ext cx="191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Дикая свинья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371600" y="1524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0" u="sng">
                <a:solidFill>
                  <a:srgbClr val="FF3399"/>
                </a:solidFill>
              </a:rPr>
              <a:t>Положительное значение млекопитающих в жизни человека</a:t>
            </a:r>
            <a:r>
              <a:rPr lang="ru-RU" sz="2400" b="1" i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70661" name="Прямоугольник 8"/>
          <p:cNvSpPr>
            <a:spLocks noChangeArrowheads="1"/>
          </p:cNvSpPr>
          <p:nvPr/>
        </p:nvSpPr>
        <p:spPr bwMode="auto">
          <a:xfrm>
            <a:off x="685800" y="1066800"/>
            <a:ext cx="801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3. Млекопитающие - друзья и помощники человека</a:t>
            </a:r>
          </a:p>
        </p:txBody>
      </p:sp>
      <p:pic>
        <p:nvPicPr>
          <p:cNvPr id="35846" name="Picture 24" descr="Собака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29200" y="1752600"/>
            <a:ext cx="3354388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Рисунок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3740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596900" y="3151188"/>
            <a:ext cx="1298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Охранник</a:t>
            </a:r>
          </a:p>
        </p:txBody>
      </p:sp>
      <p:pic>
        <p:nvPicPr>
          <p:cNvPr id="46085" name="Picture 8" descr="473_458_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7913"/>
            <a:ext cx="2676525" cy="2073275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685" name="Прямоугольник 7"/>
          <p:cNvSpPr>
            <a:spLocks noChangeArrowheads="1"/>
          </p:cNvSpPr>
          <p:nvPr/>
        </p:nvSpPr>
        <p:spPr bwMode="auto">
          <a:xfrm>
            <a:off x="596900" y="25400"/>
            <a:ext cx="842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/>
              <a:t>4. Млекопитающие - друзья и помощники человека</a:t>
            </a:r>
          </a:p>
        </p:txBody>
      </p:sp>
      <p:sp>
        <p:nvSpPr>
          <p:cNvPr id="71686" name="WordArt 10"/>
          <p:cNvSpPr>
            <a:spLocks noChangeArrowheads="1" noChangeShapeType="1" noTextEdit="1"/>
          </p:cNvSpPr>
          <p:nvPr/>
        </p:nvSpPr>
        <p:spPr bwMode="auto">
          <a:xfrm>
            <a:off x="2819400" y="4953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35001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Профессии собак</a:t>
            </a:r>
          </a:p>
        </p:txBody>
      </p:sp>
      <p:sp>
        <p:nvSpPr>
          <p:cNvPr id="46090" name="Rectangle 15"/>
          <p:cNvSpPr>
            <a:spLocks noChangeArrowheads="1"/>
          </p:cNvSpPr>
          <p:nvPr/>
        </p:nvSpPr>
        <p:spPr bwMode="auto">
          <a:xfrm>
            <a:off x="4384675" y="2967038"/>
            <a:ext cx="95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пастух</a:t>
            </a:r>
          </a:p>
        </p:txBody>
      </p:sp>
      <p:sp>
        <p:nvSpPr>
          <p:cNvPr id="46092" name="Rectangle 17"/>
          <p:cNvSpPr>
            <a:spLocks noChangeArrowheads="1"/>
          </p:cNvSpPr>
          <p:nvPr/>
        </p:nvSpPr>
        <p:spPr bwMode="auto">
          <a:xfrm>
            <a:off x="7110413" y="2976563"/>
            <a:ext cx="108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охотник</a:t>
            </a:r>
          </a:p>
        </p:txBody>
      </p:sp>
      <p:pic>
        <p:nvPicPr>
          <p:cNvPr id="47118" name="Picture 14" descr="0_1c6b9_186fce9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8" y="1054100"/>
            <a:ext cx="3360737" cy="18875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22" name="Picture 18" descr="1218784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6473825" y="969963"/>
            <a:ext cx="2249488" cy="205422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lum bright="-2000"/>
          </a:blip>
          <a:srcRect/>
          <a:stretch>
            <a:fillRect/>
          </a:stretch>
        </p:blipFill>
        <p:spPr bwMode="auto">
          <a:xfrm>
            <a:off x="7186613" y="3798888"/>
            <a:ext cx="1770062" cy="2525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540375" y="6350000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таможенник</a:t>
            </a:r>
          </a:p>
        </p:txBody>
      </p:sp>
      <p:pic>
        <p:nvPicPr>
          <p:cNvPr id="14" name="Picture 16" descr="e85ab4cda8f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9563" y="3789363"/>
            <a:ext cx="1565275" cy="254793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29488" y="6338888"/>
            <a:ext cx="169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полицейский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lum bright="2000"/>
          </a:blip>
          <a:srcRect/>
          <a:stretch>
            <a:fillRect/>
          </a:stretch>
        </p:blipFill>
        <p:spPr bwMode="auto">
          <a:xfrm>
            <a:off x="207963" y="3798888"/>
            <a:ext cx="2420937" cy="185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96900" y="5711825"/>
            <a:ext cx="142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проводник</a:t>
            </a:r>
          </a:p>
        </p:txBody>
      </p:sp>
      <p:pic>
        <p:nvPicPr>
          <p:cNvPr id="18" name="Picture 15" descr="спасател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2913" y="3748088"/>
            <a:ext cx="2262187" cy="195738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276600" y="5661025"/>
            <a:ext cx="137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solidFill>
                  <a:srgbClr val="FF3300"/>
                </a:solidFill>
              </a:rPr>
              <a:t>спасатель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33600"/>
            <a:ext cx="7643812" cy="44624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40000"/>
                </a:solidFill>
                <a:cs typeface="Arial"/>
              </a:rPr>
              <a:t>Многообразие млекопитающих, </a:t>
            </a:r>
          </a:p>
          <a:p>
            <a:pPr algn="ctr">
              <a:buFontTx/>
              <a:buNone/>
              <a:defRPr/>
            </a:pPr>
            <a:r>
              <a:rPr lang="ru-RU" sz="4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40000"/>
                </a:solidFill>
                <a:cs typeface="Arial"/>
              </a:rPr>
              <a:t>их роль в природе и жизни человека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304800" y="838200"/>
            <a:ext cx="5105400" cy="19843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2707" name="WordArt 7"/>
          <p:cNvSpPr>
            <a:spLocks noChangeArrowheads="1" noChangeShapeType="1" noTextEdit="1"/>
          </p:cNvSpPr>
          <p:nvPr/>
        </p:nvSpPr>
        <p:spPr bwMode="auto">
          <a:xfrm>
            <a:off x="2895600" y="1905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35001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Профессии собак</a:t>
            </a:r>
          </a:p>
        </p:txBody>
      </p:sp>
      <p:sp>
        <p:nvSpPr>
          <p:cNvPr id="33797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258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2709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5638800"/>
            <a:ext cx="2971800" cy="639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1828800" y="28956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3300"/>
                </a:solidFill>
              </a:rPr>
              <a:t>космонавт</a:t>
            </a:r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7239000" y="4648200"/>
            <a:ext cx="119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3300"/>
                </a:solidFill>
              </a:rPr>
              <a:t>артист</a:t>
            </a:r>
          </a:p>
        </p:txBody>
      </p:sp>
      <p:pic>
        <p:nvPicPr>
          <p:cNvPr id="48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3835400"/>
            <a:ext cx="3200400" cy="24050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8138" name="Rectangle 15"/>
          <p:cNvSpPr>
            <a:spLocks noChangeArrowheads="1"/>
          </p:cNvSpPr>
          <p:nvPr/>
        </p:nvSpPr>
        <p:spPr bwMode="auto">
          <a:xfrm>
            <a:off x="2349500" y="6278563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3300"/>
                </a:solidFill>
              </a:rPr>
              <a:t>перевозчики</a:t>
            </a:r>
          </a:p>
        </p:txBody>
      </p:sp>
      <p:sp>
        <p:nvSpPr>
          <p:cNvPr id="48140" name="Rectangle 17"/>
          <p:cNvSpPr>
            <a:spLocks noChangeArrowheads="1"/>
          </p:cNvSpPr>
          <p:nvPr/>
        </p:nvSpPr>
        <p:spPr bwMode="auto">
          <a:xfrm>
            <a:off x="4343400" y="635476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solidFill>
                <a:srgbClr val="FF0000"/>
              </a:solidFill>
            </a:endParaRPr>
          </a:p>
          <a:p>
            <a:endParaRPr lang="ru-RU" sz="2000">
              <a:solidFill>
                <a:srgbClr val="FF0000"/>
              </a:solidFill>
            </a:endParaRPr>
          </a:p>
          <a:p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49166" name="Picture 14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143000"/>
            <a:ext cx="2303463" cy="3454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68" name="Picture 16" descr="otry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8888" y="3200400"/>
            <a:ext cx="2571750" cy="30480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u="sng" dirty="0" smtClean="0">
                <a:solidFill>
                  <a:srgbClr val="FF3399"/>
                </a:solidFill>
              </a:rPr>
              <a:t>Положительное значение млекопитающих в жизни человека</a:t>
            </a:r>
            <a:r>
              <a:rPr lang="ru-RU" sz="2400" dirty="0" smtClean="0">
                <a:solidFill>
                  <a:srgbClr val="FF3399"/>
                </a:solidFill>
              </a:rPr>
              <a:t> </a:t>
            </a:r>
            <a:r>
              <a:rPr lang="ru-RU" dirty="0" smtClean="0">
                <a:solidFill>
                  <a:srgbClr val="FF3399"/>
                </a:solidFill>
              </a:rPr>
              <a:t/>
            </a:r>
            <a:br>
              <a:rPr lang="ru-RU" dirty="0" smtClean="0">
                <a:solidFill>
                  <a:srgbClr val="FF3399"/>
                </a:solidFill>
              </a:rPr>
            </a:br>
            <a:endParaRPr lang="ru-RU" dirty="0" smtClean="0"/>
          </a:p>
        </p:txBody>
      </p:sp>
      <p:sp>
        <p:nvSpPr>
          <p:cNvPr id="73731" name="Прямоугольник 3"/>
          <p:cNvSpPr>
            <a:spLocks noChangeArrowheads="1"/>
          </p:cNvSpPr>
          <p:nvPr/>
        </p:nvSpPr>
        <p:spPr bwMode="auto">
          <a:xfrm>
            <a:off x="228600" y="914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/>
              <a:t>4. Млекопитающие – объект медицинских исследований</a:t>
            </a:r>
          </a:p>
        </p:txBody>
      </p:sp>
      <p:pic>
        <p:nvPicPr>
          <p:cNvPr id="50181" name="Picture 6" descr="12292839099793632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990600" y="2286000"/>
            <a:ext cx="3733800" cy="24511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0183" name="Picture 8" descr="782957_1125033521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181600" y="4306888"/>
            <a:ext cx="3025775" cy="21177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0182" name="Picture 7" descr="bimg71424"/>
          <p:cNvPicPr>
            <a:picLocks noChangeAspect="1" noChangeArrowheads="1"/>
          </p:cNvPicPr>
          <p:nvPr/>
        </p:nvPicPr>
        <p:blipFill>
          <a:blip r:embed="rId5" cstate="print">
            <a:lum bright="-4000"/>
          </a:blip>
          <a:srcRect/>
          <a:stretch>
            <a:fillRect/>
          </a:stretch>
        </p:blipFill>
        <p:spPr bwMode="auto">
          <a:xfrm>
            <a:off x="5181600" y="1676400"/>
            <a:ext cx="3048000" cy="2286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7" name="Picture 13" descr="боевые слоны средних ве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3427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4756" name="Прямоугольник 3"/>
          <p:cNvSpPr>
            <a:spLocks noChangeArrowheads="1"/>
          </p:cNvSpPr>
          <p:nvPr/>
        </p:nvSpPr>
        <p:spPr bwMode="auto">
          <a:xfrm>
            <a:off x="1371600" y="2159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0" u="sng">
                <a:solidFill>
                  <a:srgbClr val="FF3399"/>
                </a:solidFill>
              </a:rPr>
              <a:t>Положительное значение млекопитающих в жизни человека</a:t>
            </a:r>
            <a:r>
              <a:rPr lang="ru-RU" sz="2400" b="1" i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74757" name="Прямоугольник 13"/>
          <p:cNvSpPr>
            <a:spLocks noChangeArrowheads="1"/>
          </p:cNvSpPr>
          <p:nvPr/>
        </p:nvSpPr>
        <p:spPr bwMode="auto">
          <a:xfrm>
            <a:off x="228600" y="990600"/>
            <a:ext cx="890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/>
              <a:t>5. Человек использует млекопитающих в военном деле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332038" y="6108700"/>
            <a:ext cx="4999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990000"/>
                </a:solidFill>
              </a:rPr>
              <a:t>Фото 1942 года. Фронтовые собаки. </a:t>
            </a:r>
          </a:p>
          <a:p>
            <a:pPr algn="ctr"/>
            <a:r>
              <a:rPr lang="ru-RU" sz="2000" b="1">
                <a:solidFill>
                  <a:srgbClr val="990000"/>
                </a:solidFill>
              </a:rPr>
              <a:t>Бойцы со своими проводниками.</a:t>
            </a:r>
          </a:p>
        </p:txBody>
      </p:sp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8610600" y="6324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 b="1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667000" y="5486400"/>
            <a:ext cx="370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66"/>
                </a:solidFill>
              </a:rPr>
              <a:t>Боевые</a:t>
            </a:r>
            <a:r>
              <a:rPr lang="ru-RU" b="1">
                <a:solidFill>
                  <a:srgbClr val="000066"/>
                </a:solidFill>
              </a:rPr>
              <a:t> слоны средних веков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114800" y="58039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Конница</a:t>
            </a:r>
          </a:p>
        </p:txBody>
      </p:sp>
      <p:pic>
        <p:nvPicPr>
          <p:cNvPr id="52235" name="Picture 11" descr="080b2b34226a96feebcf3f46551487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5232400" cy="42148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4" name="Picture 23" descr="-jpg_ma4ps4ez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1800225" y="1524000"/>
            <a:ext cx="5969000" cy="4584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Рекордсмены среди млекопитающих</a:t>
            </a:r>
          </a:p>
        </p:txBody>
      </p:sp>
      <p:sp>
        <p:nvSpPr>
          <p:cNvPr id="76803" name="Прямоугольник 4"/>
          <p:cNvSpPr>
            <a:spLocks noChangeArrowheads="1"/>
          </p:cNvSpPr>
          <p:nvPr/>
        </p:nvSpPr>
        <p:spPr bwMode="auto">
          <a:xfrm>
            <a:off x="6553200" y="457200"/>
            <a:ext cx="2325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    Слон – </a:t>
            </a:r>
          </a:p>
          <a:p>
            <a:r>
              <a:rPr lang="ru-RU" sz="2000" b="1">
                <a:solidFill>
                  <a:srgbClr val="CC3300"/>
                </a:solidFill>
              </a:rPr>
              <a:t>самый большой </a:t>
            </a:r>
          </a:p>
          <a:p>
            <a:r>
              <a:rPr lang="ru-RU" sz="2000" b="1">
                <a:solidFill>
                  <a:srgbClr val="CC3300"/>
                </a:solidFill>
              </a:rPr>
              <a:t>на суше</a:t>
            </a:r>
          </a:p>
        </p:txBody>
      </p:sp>
      <p:sp>
        <p:nvSpPr>
          <p:cNvPr id="76804" name="Прямоугольник 5"/>
          <p:cNvSpPr>
            <a:spLocks noChangeArrowheads="1"/>
          </p:cNvSpPr>
          <p:nvPr/>
        </p:nvSpPr>
        <p:spPr bwMode="auto">
          <a:xfrm>
            <a:off x="6337300" y="3708400"/>
            <a:ext cx="220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Жираф</a:t>
            </a:r>
            <a:r>
              <a:rPr lang="ru-RU" sz="2000">
                <a:solidFill>
                  <a:srgbClr val="CC3300"/>
                </a:solidFill>
              </a:rPr>
              <a:t> </a:t>
            </a:r>
            <a:r>
              <a:rPr lang="ru-RU" sz="2000" b="1">
                <a:solidFill>
                  <a:srgbClr val="CC3300"/>
                </a:solidFill>
              </a:rPr>
              <a:t>–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самый высокий</a:t>
            </a:r>
          </a:p>
        </p:txBody>
      </p:sp>
      <p:sp>
        <p:nvSpPr>
          <p:cNvPr id="76805" name="Прямоугольник 6"/>
          <p:cNvSpPr>
            <a:spLocks noChangeArrowheads="1"/>
          </p:cNvSpPr>
          <p:nvPr/>
        </p:nvSpPr>
        <p:spPr bwMode="auto">
          <a:xfrm>
            <a:off x="3424238" y="3875088"/>
            <a:ext cx="2360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Кенгуру –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самый прыгучий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475038" y="4508500"/>
            <a:ext cx="2138362" cy="2082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6807" name="Picture 16" descr="0_14bf1_a32efd3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0"/>
            <a:ext cx="2581275" cy="1931988"/>
          </a:xfrm>
          <a:prstGeom prst="rect">
            <a:avLst/>
          </a:prstGeom>
          <a:noFill/>
          <a:ln w="31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6808" name="Picture 17" descr="Рисунок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343400"/>
            <a:ext cx="2667000" cy="2217738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6809" name="Picture 18" descr="bolshoy_begemot-1280x800"/>
          <p:cNvPicPr>
            <a:picLocks noChangeAspect="1" noChangeArrowheads="1"/>
          </p:cNvPicPr>
          <p:nvPr/>
        </p:nvPicPr>
        <p:blipFill>
          <a:blip r:embed="rId6" cstate="print"/>
          <a:srcRect r="17319" b="5357"/>
          <a:stretch>
            <a:fillRect/>
          </a:stretch>
        </p:blipFill>
        <p:spPr bwMode="auto">
          <a:xfrm>
            <a:off x="304800" y="4572000"/>
            <a:ext cx="2689225" cy="19272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6810" name="Прямоугольник 1"/>
          <p:cNvSpPr>
            <a:spLocks noChangeArrowheads="1"/>
          </p:cNvSpPr>
          <p:nvPr/>
        </p:nvSpPr>
        <p:spPr bwMode="auto">
          <a:xfrm>
            <a:off x="241300" y="3911600"/>
            <a:ext cx="298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Бегемот –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самый толстокожий</a:t>
            </a:r>
          </a:p>
        </p:txBody>
      </p:sp>
      <p:pic>
        <p:nvPicPr>
          <p:cNvPr id="76811" name="Picture 10" descr="zemleroy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05000"/>
            <a:ext cx="2573338" cy="1922463"/>
          </a:xfrm>
          <a:prstGeom prst="rect">
            <a:avLst/>
          </a:prstGeom>
          <a:noFill/>
          <a:ln w="31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6812" name="Прямоугольник 2"/>
          <p:cNvSpPr>
            <a:spLocks noChangeArrowheads="1"/>
          </p:cNvSpPr>
          <p:nvPr/>
        </p:nvSpPr>
        <p:spPr bwMode="auto">
          <a:xfrm>
            <a:off x="228600" y="609600"/>
            <a:ext cx="32131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Землеройка-малютка</a:t>
            </a:r>
            <a:r>
              <a:rPr lang="ru-RU" b="1">
                <a:solidFill>
                  <a:srgbClr val="FFFF00"/>
                </a:solidFill>
              </a:rPr>
              <a:t> –</a:t>
            </a:r>
          </a:p>
          <a:p>
            <a:r>
              <a:rPr lang="ru-RU" b="1">
                <a:solidFill>
                  <a:srgbClr val="C00000"/>
                </a:solidFill>
              </a:rPr>
              <a:t>самый маленький зверёк</a:t>
            </a:r>
          </a:p>
          <a:p>
            <a:pPr>
              <a:lnSpc>
                <a:spcPct val="80000"/>
              </a:lnSpc>
            </a:pPr>
            <a:r>
              <a:rPr lang="ru-RU" sz="1600" b="1"/>
              <a:t>(масса тела 2 грамма)</a:t>
            </a:r>
          </a:p>
          <a:p>
            <a:endParaRPr lang="ru-RU" sz="1600"/>
          </a:p>
        </p:txBody>
      </p:sp>
      <p:pic>
        <p:nvPicPr>
          <p:cNvPr id="76813" name="Picture 6" descr="bluew"/>
          <p:cNvPicPr>
            <a:picLocks noChangeAspect="1" noChangeArrowheads="1"/>
          </p:cNvPicPr>
          <p:nvPr/>
        </p:nvPicPr>
        <p:blipFill>
          <a:blip r:embed="rId8" cstate="print">
            <a:lum bright="-4000"/>
          </a:blip>
          <a:srcRect/>
          <a:stretch>
            <a:fillRect/>
          </a:stretch>
        </p:blipFill>
        <p:spPr bwMode="auto">
          <a:xfrm>
            <a:off x="3276600" y="1981200"/>
            <a:ext cx="2622550" cy="1857375"/>
          </a:xfrm>
          <a:prstGeom prst="rect">
            <a:avLst/>
          </a:prstGeom>
          <a:solidFill>
            <a:schemeClr val="tx2"/>
          </a:solidFill>
          <a:ln w="1905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6814" name="Прямоугольник 3"/>
          <p:cNvSpPr>
            <a:spLocks noChangeArrowheads="1"/>
          </p:cNvSpPr>
          <p:nvPr/>
        </p:nvSpPr>
        <p:spPr bwMode="auto">
          <a:xfrm>
            <a:off x="3200400" y="533400"/>
            <a:ext cx="3186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Синий кит –</a:t>
            </a:r>
            <a:r>
              <a:rPr lang="ru-RU" sz="1600" b="1">
                <a:solidFill>
                  <a:srgbClr val="FFFF00"/>
                </a:solidFill>
              </a:rPr>
              <a:t> </a:t>
            </a:r>
          </a:p>
          <a:p>
            <a:r>
              <a:rPr lang="ru-RU" b="1">
                <a:solidFill>
                  <a:srgbClr val="CC3300"/>
                </a:solidFill>
              </a:rPr>
              <a:t>самое крупное животное </a:t>
            </a:r>
          </a:p>
          <a:p>
            <a:r>
              <a:rPr lang="ru-RU" sz="1600" b="1"/>
              <a:t> из всех когда-либо </a:t>
            </a:r>
          </a:p>
          <a:p>
            <a:r>
              <a:rPr lang="ru-RU" sz="1600" b="1"/>
              <a:t> живших на Земле</a:t>
            </a:r>
          </a:p>
          <a:p>
            <a:r>
              <a:rPr lang="ru-RU" sz="1600" b="1"/>
              <a:t> (масса тела 130 тонн)</a:t>
            </a:r>
          </a:p>
          <a:p>
            <a:endParaRPr lang="ru-RU" sz="1600" b="1"/>
          </a:p>
          <a:p>
            <a:endParaRPr lang="ru-RU" sz="1600" b="1"/>
          </a:p>
          <a:p>
            <a:r>
              <a:rPr lang="ru-RU" sz="1600" b="1"/>
              <a:t> 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ru-RU" sz="1600" b="1"/>
              <a:t> </a:t>
            </a: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30225" y="-244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Рекордсмены среди млекопитающих</a:t>
            </a:r>
          </a:p>
        </p:txBody>
      </p:sp>
      <p:sp>
        <p:nvSpPr>
          <p:cNvPr id="77827" name="Прямоугольник 3"/>
          <p:cNvSpPr>
            <a:spLocks noChangeArrowheads="1"/>
          </p:cNvSpPr>
          <p:nvPr/>
        </p:nvSpPr>
        <p:spPr bwMode="auto">
          <a:xfrm>
            <a:off x="381000" y="3962400"/>
            <a:ext cx="28987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CC3300"/>
                </a:solidFill>
              </a:rPr>
              <a:t>Обезьяна-ревун –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CC3300"/>
                </a:solidFill>
              </a:rPr>
              <a:t> самая громкая</a:t>
            </a:r>
          </a:p>
        </p:txBody>
      </p:sp>
      <p:sp>
        <p:nvSpPr>
          <p:cNvPr id="77828" name="Прямоугольник 5"/>
          <p:cNvSpPr>
            <a:spLocks noChangeArrowheads="1"/>
          </p:cNvSpPr>
          <p:nvPr/>
        </p:nvSpPr>
        <p:spPr bwMode="auto">
          <a:xfrm>
            <a:off x="76200" y="762000"/>
            <a:ext cx="2801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Гепард – </a:t>
            </a:r>
          </a:p>
          <a:p>
            <a:r>
              <a:rPr lang="ru-RU" sz="2400" b="1">
                <a:solidFill>
                  <a:srgbClr val="FFFF00"/>
                </a:solidFill>
              </a:rPr>
              <a:t>самый быстрый</a:t>
            </a:r>
          </a:p>
        </p:txBody>
      </p:sp>
      <p:sp>
        <p:nvSpPr>
          <p:cNvPr id="77829" name="Прямоугольник 8"/>
          <p:cNvSpPr>
            <a:spLocks noChangeArrowheads="1"/>
          </p:cNvSpPr>
          <p:nvPr/>
        </p:nvSpPr>
        <p:spPr bwMode="auto">
          <a:xfrm>
            <a:off x="3048000" y="685800"/>
            <a:ext cx="367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Ленивец – </a:t>
            </a:r>
          </a:p>
          <a:p>
            <a:r>
              <a:rPr lang="ru-RU" sz="2400" b="1">
                <a:solidFill>
                  <a:srgbClr val="FFFF00"/>
                </a:solidFill>
              </a:rPr>
              <a:t>самый медлительный</a:t>
            </a:r>
          </a:p>
        </p:txBody>
      </p:sp>
      <p:sp>
        <p:nvSpPr>
          <p:cNvPr id="77830" name="Прямоугольник 9"/>
          <p:cNvSpPr>
            <a:spLocks noChangeArrowheads="1"/>
          </p:cNvSpPr>
          <p:nvPr/>
        </p:nvSpPr>
        <p:spPr bwMode="auto">
          <a:xfrm>
            <a:off x="3657600" y="38862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</a:rPr>
              <a:t>Шимпанзе – </a:t>
            </a:r>
          </a:p>
          <a:p>
            <a:r>
              <a:rPr lang="ru-RU" sz="2400" b="1">
                <a:solidFill>
                  <a:srgbClr val="CC3300"/>
                </a:solidFill>
              </a:rPr>
              <a:t>самая умная</a:t>
            </a:r>
          </a:p>
        </p:txBody>
      </p:sp>
      <p:pic>
        <p:nvPicPr>
          <p:cNvPr id="77831" name="Picture 12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6629400" y="3200400"/>
            <a:ext cx="1997075" cy="2667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7832" name="Rectangle 12"/>
          <p:cNvSpPr>
            <a:spLocks noChangeArrowheads="1"/>
          </p:cNvSpPr>
          <p:nvPr/>
        </p:nvSpPr>
        <p:spPr bwMode="auto">
          <a:xfrm>
            <a:off x="5486400" y="19812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Самый сильный укус </a:t>
            </a:r>
          </a:p>
          <a:p>
            <a:pPr algn="ctr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у Тасманского </a:t>
            </a:r>
          </a:p>
          <a:p>
            <a:pPr algn="ctr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дьявола</a:t>
            </a:r>
            <a:r>
              <a:rPr lang="ru-RU" sz="2400"/>
              <a:t> </a:t>
            </a:r>
          </a:p>
        </p:txBody>
      </p:sp>
      <p:pic>
        <p:nvPicPr>
          <p:cNvPr id="77833" name="Picture 13" descr="Шимпанзе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724400"/>
            <a:ext cx="2201863" cy="18161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7834" name="Picture 15" descr="1268772053_4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l="2788" r="5200" b="4930"/>
          <a:stretch>
            <a:fillRect/>
          </a:stretch>
        </p:blipFill>
        <p:spPr bwMode="auto">
          <a:xfrm>
            <a:off x="241300" y="1600200"/>
            <a:ext cx="2524125" cy="22225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7835" name="Picture 18" descr="normal_03052008P5032570_0094_ww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2311400" cy="18034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7836" name="Picture 22" descr="sloth8888888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600200"/>
            <a:ext cx="2549525" cy="21494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9" descr="Горил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143500"/>
            <a:ext cx="838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0" descr="Черный хор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00600"/>
            <a:ext cx="871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9" descr="Хомяк обыкновенный"/>
          <p:cNvPicPr>
            <a:picLocks noChangeAspect="1" noChangeArrowheads="1"/>
          </p:cNvPicPr>
          <p:nvPr/>
        </p:nvPicPr>
        <p:blipFill>
          <a:blip r:embed="rId5" cstate="print"/>
          <a:srcRect b="8244"/>
          <a:stretch>
            <a:fillRect/>
          </a:stretch>
        </p:blipFill>
        <p:spPr bwMode="auto">
          <a:xfrm>
            <a:off x="228600" y="2590800"/>
            <a:ext cx="890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Горностай"/>
          <p:cNvPicPr>
            <a:picLocks noChangeAspect="1" noChangeArrowheads="1"/>
          </p:cNvPicPr>
          <p:nvPr/>
        </p:nvPicPr>
        <p:blipFill>
          <a:blip r:embed="rId6" cstate="print"/>
          <a:srcRect l="9525" t="13779" r="4762" b="7599"/>
          <a:stretch>
            <a:fillRect/>
          </a:stretch>
        </p:blipFill>
        <p:spPr bwMode="auto">
          <a:xfrm>
            <a:off x="457200" y="3810000"/>
            <a:ext cx="1371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 descr="Степной тарпан"/>
          <p:cNvPicPr>
            <a:picLocks noChangeAspect="1" noChangeArrowheads="1"/>
          </p:cNvPicPr>
          <p:nvPr/>
        </p:nvPicPr>
        <p:blipFill>
          <a:blip r:embed="rId7" cstate="print"/>
          <a:srcRect l="14073" t="8678" r="20915"/>
          <a:stretch>
            <a:fillRect/>
          </a:stretch>
        </p:blipFill>
        <p:spPr bwMode="auto">
          <a:xfrm>
            <a:off x="6096000" y="4114800"/>
            <a:ext cx="1536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32" descr="Антилоп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33400"/>
            <a:ext cx="10302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9" descr="Овцебы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6763" y="2636838"/>
            <a:ext cx="12398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2" descr="Каба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2819400"/>
            <a:ext cx="1600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49163" name="Picture 8" descr="Гренландский тюлен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06097">
            <a:off x="3200400" y="4343400"/>
            <a:ext cx="1689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9" descr="Ехидн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1524000"/>
            <a:ext cx="1255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0" descr="Заяц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600" y="381000"/>
            <a:ext cx="874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1" descr="Землерой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638800"/>
            <a:ext cx="14636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3" descr="Крот"/>
          <p:cNvPicPr>
            <a:picLocks noChangeAspect="1" noChangeArrowheads="1"/>
          </p:cNvPicPr>
          <p:nvPr/>
        </p:nvPicPr>
        <p:blipFill>
          <a:blip r:embed="rId15" cstate="print"/>
          <a:srcRect t="22125"/>
          <a:stretch>
            <a:fillRect/>
          </a:stretch>
        </p:blipFill>
        <p:spPr bwMode="auto">
          <a:xfrm>
            <a:off x="6477000" y="5562600"/>
            <a:ext cx="1371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7" descr="Мартышк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3657600"/>
            <a:ext cx="100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18" descr="Морж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800" y="5175250"/>
            <a:ext cx="14414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21" descr="Опоссум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5638800"/>
            <a:ext cx="990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24" descr="Стрелоух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5400" y="533400"/>
            <a:ext cx="1066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25" descr="Сурок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96200" y="18288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26" descr="Суслик"/>
          <p:cNvPicPr>
            <a:picLocks noChangeAspect="1" noChangeArrowheads="1"/>
          </p:cNvPicPr>
          <p:nvPr/>
        </p:nvPicPr>
        <p:blipFill>
          <a:blip r:embed="rId21" cstate="print"/>
          <a:srcRect b="7358"/>
          <a:stretch>
            <a:fillRect/>
          </a:stretch>
        </p:blipFill>
        <p:spPr bwMode="auto">
          <a:xfrm>
            <a:off x="1143000" y="2590800"/>
            <a:ext cx="728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Picture 28" descr="Утконос"/>
          <p:cNvPicPr>
            <a:picLocks noChangeAspect="1" noChangeArrowheads="1"/>
          </p:cNvPicPr>
          <p:nvPr/>
        </p:nvPicPr>
        <p:blipFill>
          <a:blip r:embed="rId22" cstate="print"/>
          <a:srcRect b="16176"/>
          <a:stretch>
            <a:fillRect/>
          </a:stretch>
        </p:blipFill>
        <p:spPr bwMode="auto">
          <a:xfrm>
            <a:off x="1066800" y="4953000"/>
            <a:ext cx="15541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5" name="Picture 31" descr="Шимпанз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" y="4953000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6" name="Picture 33" descr="Барсук"/>
          <p:cNvPicPr>
            <a:picLocks noChangeAspect="1" noChangeArrowheads="1"/>
          </p:cNvPicPr>
          <p:nvPr/>
        </p:nvPicPr>
        <p:blipFill>
          <a:blip r:embed="rId24" cstate="print"/>
          <a:srcRect t="7397"/>
          <a:stretch>
            <a:fillRect/>
          </a:stretch>
        </p:blipFill>
        <p:spPr bwMode="auto">
          <a:xfrm>
            <a:off x="7924800" y="4495800"/>
            <a:ext cx="106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Picture 34" descr="Белка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29000" y="533400"/>
            <a:ext cx="1066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8" name="Picture 35" descr="Бобр"/>
          <p:cNvPicPr>
            <a:picLocks noChangeAspect="1" noChangeArrowheads="1"/>
          </p:cNvPicPr>
          <p:nvPr/>
        </p:nvPicPr>
        <p:blipFill>
          <a:blip r:embed="rId26" cstate="print"/>
          <a:srcRect b="5463"/>
          <a:stretch>
            <a:fillRect/>
          </a:stretch>
        </p:blipFill>
        <p:spPr bwMode="auto">
          <a:xfrm>
            <a:off x="2743200" y="4724400"/>
            <a:ext cx="9779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9" name="Picture 36" descr="Водосвинка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47800" y="1524000"/>
            <a:ext cx="8810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0" name="Picture 38" descr="Гепард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00800" y="381000"/>
            <a:ext cx="16002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1" name="Picture 40" descr="Коала"/>
          <p:cNvPicPr>
            <a:picLocks noChangeAspect="1" noChangeArrowheads="1"/>
          </p:cNvPicPr>
          <p:nvPr/>
        </p:nvPicPr>
        <p:blipFill>
          <a:blip r:embed="rId29" cstate="print"/>
          <a:srcRect r="4793"/>
          <a:stretch>
            <a:fillRect/>
          </a:stretch>
        </p:blipFill>
        <p:spPr bwMode="auto">
          <a:xfrm>
            <a:off x="4876800" y="2438400"/>
            <a:ext cx="8255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2" name="Picture 41" descr="Куница лесная"/>
          <p:cNvPicPr>
            <a:picLocks noChangeAspect="1" noChangeArrowheads="1"/>
          </p:cNvPicPr>
          <p:nvPr/>
        </p:nvPicPr>
        <p:blipFill>
          <a:blip r:embed="rId30" cstate="print"/>
          <a:srcRect l="17897"/>
          <a:stretch>
            <a:fillRect/>
          </a:stretch>
        </p:blipFill>
        <p:spPr bwMode="auto">
          <a:xfrm>
            <a:off x="6019800" y="1524000"/>
            <a:ext cx="14525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3" name="Picture 42" descr="Еж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81800" y="3429000"/>
            <a:ext cx="762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4" name="Picture 44" descr="Бурый медведь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499350" y="3429000"/>
            <a:ext cx="15430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5" name="Picture 20" descr="Ондатра"/>
          <p:cNvPicPr>
            <a:picLocks noChangeAspect="1" noChangeArrowheads="1"/>
          </p:cNvPicPr>
          <p:nvPr/>
        </p:nvPicPr>
        <p:blipFill>
          <a:blip r:embed="rId33" cstate="print"/>
          <a:srcRect l="4913" t="8218" b="17809"/>
          <a:stretch>
            <a:fillRect/>
          </a:stretch>
        </p:blipFill>
        <p:spPr bwMode="auto">
          <a:xfrm rot="573230">
            <a:off x="4648200" y="3962400"/>
            <a:ext cx="14747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77" name="WordArt 5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32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600F6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9187" name="Picture 43" descr="Олень благородный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715000" y="2209800"/>
            <a:ext cx="103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8" name="Picture 2" descr="Внешнее строение млекопитающего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987675" y="1563688"/>
            <a:ext cx="1355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9" name="Picture 27" descr="Тигр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81800" y="2590800"/>
            <a:ext cx="1676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759" name="Text Box 735"/>
          <p:cNvSpPr txBox="1">
            <a:spLocks noChangeArrowheads="1"/>
          </p:cNvSpPr>
          <p:nvPr/>
        </p:nvSpPr>
        <p:spPr bwMode="auto">
          <a:xfrm>
            <a:off x="3009900" y="6337300"/>
            <a:ext cx="297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около </a:t>
            </a:r>
            <a:r>
              <a:rPr lang="ru-RU" sz="2800" b="1">
                <a:solidFill>
                  <a:srgbClr val="FF3300"/>
                </a:solidFill>
              </a:rPr>
              <a:t>4500</a:t>
            </a:r>
            <a:r>
              <a:rPr lang="ru-RU" sz="2400" b="1">
                <a:solidFill>
                  <a:srgbClr val="FF3300"/>
                </a:solidFill>
              </a:rPr>
              <a:t> видов</a:t>
            </a:r>
          </a:p>
        </p:txBody>
      </p:sp>
      <p:sp>
        <p:nvSpPr>
          <p:cNvPr id="257769" name="AutoShape 745"/>
          <p:cNvSpPr>
            <a:spLocks/>
          </p:cNvSpPr>
          <p:nvPr/>
        </p:nvSpPr>
        <p:spPr bwMode="auto">
          <a:xfrm rot="5400000">
            <a:off x="4381500" y="1943100"/>
            <a:ext cx="304800" cy="8610600"/>
          </a:xfrm>
          <a:prstGeom prst="righ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600">
              <a:solidFill>
                <a:srgbClr val="FF0000"/>
              </a:solidFill>
            </a:endParaRPr>
          </a:p>
        </p:txBody>
      </p:sp>
      <p:sp>
        <p:nvSpPr>
          <p:cNvPr id="49192" name="TextBox 40"/>
          <p:cNvSpPr txBox="1">
            <a:spLocks noChangeArrowheads="1"/>
          </p:cNvSpPr>
          <p:nvPr/>
        </p:nvSpPr>
        <p:spPr bwMode="auto">
          <a:xfrm>
            <a:off x="8863013" y="65198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49193" name="Прямоугольник 1"/>
          <p:cNvSpPr>
            <a:spLocks noChangeArrowheads="1"/>
          </p:cNvSpPr>
          <p:nvPr/>
        </p:nvSpPr>
        <p:spPr bwMode="auto">
          <a:xfrm>
            <a:off x="3133725" y="349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0">
                <a:solidFill>
                  <a:schemeClr val="bg2"/>
                </a:solidFill>
              </a:rPr>
              <a:t> </a:t>
            </a:r>
            <a:endParaRPr lang="ru-RU" sz="14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7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7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77" grpId="0" animBg="1"/>
      <p:bldP spid="257759" grpId="0"/>
      <p:bldP spid="2577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3366FF"/>
                </a:solidFill>
              </a:rPr>
              <a:t>Млекопитающие в настоящее время </a:t>
            </a:r>
            <a:br>
              <a:rPr lang="ru-RU" dirty="0" smtClean="0">
                <a:solidFill>
                  <a:srgbClr val="3366FF"/>
                </a:solidFill>
              </a:rPr>
            </a:br>
            <a:r>
              <a:rPr lang="ru-RU" dirty="0" smtClean="0">
                <a:solidFill>
                  <a:srgbClr val="3366FF"/>
                </a:solidFill>
              </a:rPr>
              <a:t>освоили разные среды обитания</a:t>
            </a:r>
            <a:br>
              <a:rPr lang="ru-RU" dirty="0" smtClean="0">
                <a:solidFill>
                  <a:srgbClr val="3366FF"/>
                </a:solidFill>
              </a:rPr>
            </a:b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304800" y="3505200"/>
            <a:ext cx="4267200" cy="2590800"/>
          </a:xfrm>
        </p:spPr>
        <p:txBody>
          <a:bodyPr/>
          <a:lstStyle/>
          <a:p>
            <a:pPr eaLnBrk="1" hangingPunct="1"/>
            <a:r>
              <a:rPr lang="ru-RU" b="1" smtClean="0"/>
              <a:t> наземно-воздушную, </a:t>
            </a:r>
          </a:p>
          <a:p>
            <a:pPr eaLnBrk="1" hangingPunct="1"/>
            <a:r>
              <a:rPr lang="ru-RU" b="1" smtClean="0"/>
              <a:t>воздушную, </a:t>
            </a:r>
          </a:p>
          <a:p>
            <a:pPr eaLnBrk="1" hangingPunct="1"/>
            <a:r>
              <a:rPr lang="ru-RU" b="1" smtClean="0"/>
              <a:t>почвенную,</a:t>
            </a:r>
          </a:p>
          <a:p>
            <a:pPr eaLnBrk="1" hangingPunct="1"/>
            <a:r>
              <a:rPr lang="ru-RU" b="1" smtClean="0"/>
              <a:t> водную, </a:t>
            </a:r>
          </a:p>
          <a:p>
            <a:pPr eaLnBrk="1" hangingPunct="1"/>
            <a:r>
              <a:rPr lang="ru-RU" b="1" smtClean="0"/>
              <a:t>наземно-водную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0180" name="Picture 11" descr="1261654890_41193665_vetton_ru_5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-2563" b="7333"/>
          <a:stretch>
            <a:fillRect/>
          </a:stretch>
        </p:blipFill>
        <p:spPr bwMode="auto">
          <a:xfrm>
            <a:off x="457200" y="1447800"/>
            <a:ext cx="24638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3" descr="37188d5c1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895600" cy="20256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182" name="Picture 12" descr="Pernod_Al_Ariba_004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57713"/>
            <a:ext cx="22098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 descr="Dolph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00200"/>
            <a:ext cx="2616200" cy="18288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184" name="Picture 7" descr="Бегемот"/>
          <p:cNvPicPr>
            <a:picLocks noChangeAspect="1" noChangeArrowheads="1"/>
          </p:cNvPicPr>
          <p:nvPr/>
        </p:nvPicPr>
        <p:blipFill>
          <a:blip r:embed="rId6" cstate="print">
            <a:lum bright="-4000"/>
          </a:blip>
          <a:srcRect/>
          <a:stretch>
            <a:fillRect/>
          </a:stretch>
        </p:blipFill>
        <p:spPr bwMode="auto">
          <a:xfrm>
            <a:off x="6248400" y="4648200"/>
            <a:ext cx="2419350" cy="160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latin typeface="Corbel" pitchFamily="34" charset="0"/>
              </a:rPr>
              <a:t>Общие черты Млекопитающих</a:t>
            </a:r>
            <a:br>
              <a:rPr lang="ru-RU" sz="4000" dirty="0" smtClean="0">
                <a:solidFill>
                  <a:srgbClr val="FF0000"/>
                </a:solidFill>
                <a:latin typeface="Corbel" pitchFamily="34" charset="0"/>
              </a:rPr>
            </a:br>
            <a:endParaRPr lang="ru-RU" sz="4000" dirty="0">
              <a:latin typeface="Corbe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864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Вынашивание детенышей, живорождение.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Наличие млечных желез, выкармливание детенышей молоком.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Теплокровность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Тело покрыто волосяным покровом.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Шейный отдел позвоночника состоит из семи позвонков.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Наличие дифференцированных зубов.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Хорошо развиты органы чувств.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Значительного развития достигает кора больших полушарий головного мозга.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Замкнутая кровеносная система, два круга кровообращения.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Четырехкамерное сердце.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96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Сумчатые</a:t>
            </a:r>
          </a:p>
        </p:txBody>
      </p:sp>
      <p:pic>
        <p:nvPicPr>
          <p:cNvPr id="14339" name="Picture 13" descr="int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90600"/>
            <a:ext cx="2927350" cy="21955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11" descr="coa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066800"/>
            <a:ext cx="2863850" cy="21478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1" name="Picture 12" descr="ken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3657600"/>
            <a:ext cx="3009900" cy="22574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1219200" y="3124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Сумчатый волк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6172200" y="3124200"/>
            <a:ext cx="93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Коала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5410200" y="6096000"/>
            <a:ext cx="265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Мускусный кенгуру</a:t>
            </a:r>
          </a:p>
        </p:txBody>
      </p:sp>
      <p:pic>
        <p:nvPicPr>
          <p:cNvPr id="201738" name="Picture 10" descr="Бегемо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810000"/>
            <a:ext cx="29464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838200" y="6019800"/>
            <a:ext cx="323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Бегемот обыкновенный</a:t>
            </a:r>
            <a:endParaRPr lang="ru-RU" sz="1600" b="1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2514600" y="65088"/>
            <a:ext cx="420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Найдите лишнее млекопитающее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50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Грызуны</a:t>
            </a:r>
          </a:p>
        </p:txBody>
      </p:sp>
      <p:pic>
        <p:nvPicPr>
          <p:cNvPr id="15363" name="Picture 8" descr="org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914400"/>
            <a:ext cx="2844800" cy="2133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9" descr="Бурунду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838200"/>
            <a:ext cx="2819400" cy="2114550"/>
          </a:xfrm>
          <a:solidFill>
            <a:srgbClr val="BFBFBF"/>
          </a:solidFill>
          <a:ln>
            <a:solidFill>
              <a:schemeClr val="accent1"/>
            </a:solidFill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197" name="Picture 12" descr="Серые хомячк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47800" y="3657600"/>
            <a:ext cx="2778125" cy="208280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5181600" y="3108325"/>
            <a:ext cx="286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Белка обыкновенная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1219200" y="3108325"/>
            <a:ext cx="280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Бурундук сибирский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1066800" y="5937250"/>
            <a:ext cx="319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Суслик длиннохвостый</a:t>
            </a:r>
          </a:p>
        </p:txBody>
      </p:sp>
      <p:pic>
        <p:nvPicPr>
          <p:cNvPr id="216074" name="Picture 10" descr="Карликовый крол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950" y="3657600"/>
            <a:ext cx="27352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5410200" y="5962650"/>
            <a:ext cx="271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Карликовый кролик</a:t>
            </a: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667000" y="90488"/>
            <a:ext cx="464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Найдите лишнее млекопитающее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159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Ластоногие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9" descr="in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143000"/>
            <a:ext cx="3159125" cy="21336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10" descr="tul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990600"/>
            <a:ext cx="2857500" cy="2143125"/>
          </a:xfrm>
          <a:solidFill>
            <a:schemeClr val="bg1">
              <a:lumMod val="75000"/>
            </a:schemeClr>
          </a:solidFill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12" descr="Морской коти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657600"/>
            <a:ext cx="2940050" cy="2159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087563" y="3230563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Морж</a:t>
            </a:r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5551488" y="3230563"/>
            <a:ext cx="318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Тюлень обыкновенный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6157913" y="6003925"/>
            <a:ext cx="204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Морской котик</a:t>
            </a:r>
          </a:p>
        </p:txBody>
      </p:sp>
      <p:pic>
        <p:nvPicPr>
          <p:cNvPr id="211978" name="Picture 10" descr="Дельфин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700" y="3810000"/>
            <a:ext cx="3340100" cy="224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1130300" y="6202363"/>
            <a:ext cx="279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Белобокий дельфин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2530475" y="49213"/>
            <a:ext cx="464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Найдите лишнее млекопитающее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22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Хищные</a:t>
            </a:r>
          </a:p>
        </p:txBody>
      </p:sp>
      <p:pic>
        <p:nvPicPr>
          <p:cNvPr id="57347" name="Picture 10" descr="Бурый медвед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100" y="895350"/>
            <a:ext cx="2390775" cy="4203700"/>
          </a:xfrm>
        </p:spPr>
      </p:pic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778250" y="32607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1600" i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434975" y="3076575"/>
            <a:ext cx="222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Бурый медведь</a:t>
            </a:r>
          </a:p>
        </p:txBody>
      </p:sp>
      <p:pic>
        <p:nvPicPr>
          <p:cNvPr id="57350" name="Picture 8" descr="anm0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725" y="895350"/>
            <a:ext cx="24717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13"/>
          <p:cNvSpPr txBox="1">
            <a:spLocks noChangeArrowheads="1"/>
          </p:cNvSpPr>
          <p:nvPr/>
        </p:nvSpPr>
        <p:spPr bwMode="auto">
          <a:xfrm>
            <a:off x="3395663" y="3154363"/>
            <a:ext cx="243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Африканский лев</a:t>
            </a:r>
          </a:p>
        </p:txBody>
      </p:sp>
      <p:pic>
        <p:nvPicPr>
          <p:cNvPr id="57352" name="Picture 13" descr="Животный м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725" y="1014413"/>
            <a:ext cx="230981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6172200" y="3194050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Енотовидная собака</a:t>
            </a:r>
          </a:p>
        </p:txBody>
      </p:sp>
      <p:pic>
        <p:nvPicPr>
          <p:cNvPr id="57354" name="Picture 9" descr="Во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" y="3752850"/>
            <a:ext cx="250666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Text Box 19"/>
          <p:cNvSpPr txBox="1">
            <a:spLocks noChangeArrowheads="1"/>
          </p:cNvSpPr>
          <p:nvPr/>
        </p:nvSpPr>
        <p:spPr bwMode="auto">
          <a:xfrm>
            <a:off x="690563" y="6035675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Серый волк</a:t>
            </a:r>
          </a:p>
        </p:txBody>
      </p:sp>
      <p:sp>
        <p:nvSpPr>
          <p:cNvPr id="57356" name="Text Box 22"/>
          <p:cNvSpPr txBox="1">
            <a:spLocks noChangeArrowheads="1"/>
          </p:cNvSpPr>
          <p:nvPr/>
        </p:nvSpPr>
        <p:spPr bwMode="auto">
          <a:xfrm>
            <a:off x="6477000" y="599757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Сибирский песец</a:t>
            </a:r>
          </a:p>
        </p:txBody>
      </p:sp>
      <p:pic>
        <p:nvPicPr>
          <p:cNvPr id="25807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7738" y="3841750"/>
            <a:ext cx="22479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3581400" y="6035675"/>
            <a:ext cx="247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Персидская белка</a:t>
            </a:r>
          </a:p>
        </p:txBody>
      </p:sp>
      <p:pic>
        <p:nvPicPr>
          <p:cNvPr id="10256" name="Picture 18" descr="049056054124053054049051057051057"/>
          <p:cNvPicPr>
            <a:picLocks noChangeAspect="1" noChangeArrowheads="1"/>
          </p:cNvPicPr>
          <p:nvPr/>
        </p:nvPicPr>
        <p:blipFill>
          <a:blip r:embed="rId8" cstate="print">
            <a:lum bright="-18000"/>
            <a:extLst>
              <a:ext uri="{28A0092B-C50C-407E-A947-70E740481C1C}"/>
            </a:extLst>
          </a:blip>
          <a:srcRect t="3922"/>
          <a:stretch>
            <a:fillRect/>
          </a:stretch>
        </p:blipFill>
        <p:spPr bwMode="auto">
          <a:xfrm>
            <a:off x="6397910" y="3841558"/>
            <a:ext cx="2220628" cy="1964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57360" name="Rectangle 18"/>
          <p:cNvSpPr>
            <a:spLocks noChangeArrowheads="1"/>
          </p:cNvSpPr>
          <p:nvPr/>
        </p:nvSpPr>
        <p:spPr bwMode="auto">
          <a:xfrm>
            <a:off x="2581275" y="87313"/>
            <a:ext cx="464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Найдите лишнее млекопитающее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9">
  <a:themeElements>
    <a:clrScheme name="17 5">
      <a:dk1>
        <a:srgbClr val="4D4D4D"/>
      </a:dk1>
      <a:lt1>
        <a:srgbClr val="FFFFFF"/>
      </a:lt1>
      <a:dk2>
        <a:srgbClr val="4D4D4D"/>
      </a:dk2>
      <a:lt2>
        <a:srgbClr val="003366"/>
      </a:lt2>
      <a:accent1>
        <a:srgbClr val="9999FF"/>
      </a:accent1>
      <a:accent2>
        <a:srgbClr val="0033CC"/>
      </a:accent2>
      <a:accent3>
        <a:srgbClr val="FFFFFF"/>
      </a:accent3>
      <a:accent4>
        <a:srgbClr val="404040"/>
      </a:accent4>
      <a:accent5>
        <a:srgbClr val="CACAFF"/>
      </a:accent5>
      <a:accent6>
        <a:srgbClr val="002DB9"/>
      </a:accent6>
      <a:hlink>
        <a:srgbClr val="CC99FF"/>
      </a:hlink>
      <a:folHlink>
        <a:srgbClr val="DDDDDD"/>
      </a:folHlink>
    </a:clrScheme>
    <a:fontScheme name="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3">
        <a:dk1>
          <a:srgbClr val="4D4D4D"/>
        </a:dk1>
        <a:lt1>
          <a:srgbClr val="FFFFFF"/>
        </a:lt1>
        <a:dk2>
          <a:srgbClr val="4D4D4D"/>
        </a:dk2>
        <a:lt2>
          <a:srgbClr val="000099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4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 5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9999FF"/>
        </a:accent1>
        <a:accent2>
          <a:srgbClr val="0033CC"/>
        </a:accent2>
        <a:accent3>
          <a:srgbClr val="FFFFFF"/>
        </a:accent3>
        <a:accent4>
          <a:srgbClr val="404040"/>
        </a:accent4>
        <a:accent5>
          <a:srgbClr val="CACAFF"/>
        </a:accent5>
        <a:accent6>
          <a:srgbClr val="002DB9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у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6310</TotalTime>
  <Words>466</Words>
  <Application>Microsoft Office PowerPoint</Application>
  <PresentationFormat>Экран (4:3)</PresentationFormat>
  <Paragraphs>174</Paragraphs>
  <Slides>24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Тема9</vt:lpstr>
      <vt:lpstr>оу</vt:lpstr>
      <vt:lpstr>Тема Office</vt:lpstr>
      <vt:lpstr>Слайд 1</vt:lpstr>
      <vt:lpstr>Слайд 2</vt:lpstr>
      <vt:lpstr>   </vt:lpstr>
      <vt:lpstr>Млекопитающие в настоящее время  освоили разные среды обитания </vt:lpstr>
      <vt:lpstr>Общие черты Млекопитающих </vt:lpstr>
      <vt:lpstr>Отряд Сумчатые</vt:lpstr>
      <vt:lpstr>Отряд Грызуны</vt:lpstr>
      <vt:lpstr>Отряд Ластоногие </vt:lpstr>
      <vt:lpstr>Отряд Хищные</vt:lpstr>
      <vt:lpstr>Значение млекопитающих в природе</vt:lpstr>
      <vt:lpstr>Значение млекопитающих в природе</vt:lpstr>
      <vt:lpstr>Значение млекопитающих в природе</vt:lpstr>
      <vt:lpstr>Значение млекопитающих в природе</vt:lpstr>
      <vt:lpstr>Отрицательное значение млекопитающих в жизни человека</vt:lpstr>
      <vt:lpstr>Отрицательное значение млекопитающих в жизни человека  </vt:lpstr>
      <vt:lpstr>Положительное значение млекопитающих в жизни человека</vt:lpstr>
      <vt:lpstr>  </vt:lpstr>
      <vt:lpstr>  </vt:lpstr>
      <vt:lpstr>  </vt:lpstr>
      <vt:lpstr>  </vt:lpstr>
      <vt:lpstr>Положительное значение млекопитающих в жизни человека  </vt:lpstr>
      <vt:lpstr>  </vt:lpstr>
      <vt:lpstr>Рекордсмены среди млекопитающих</vt:lpstr>
      <vt:lpstr>Рекордсмены среди млекопитающих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User</cp:lastModifiedBy>
  <cp:revision>393</cp:revision>
  <cp:lastPrinted>1601-01-01T00:00:00Z</cp:lastPrinted>
  <dcterms:created xsi:type="dcterms:W3CDTF">2010-01-09T12:37:08Z</dcterms:created>
  <dcterms:modified xsi:type="dcterms:W3CDTF">2015-09-01T08:19:08Z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