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7" r:id="rId30"/>
    <p:sldId id="288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4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4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4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4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4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30.xml"/><Relationship Id="rId5" Type="http://schemas.openxmlformats.org/officeDocument/2006/relationships/slide" Target="slide24.xml"/><Relationship Id="rId10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3249-3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28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общеобразовательное учреждение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Ростовской области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«Волгодонский педагогический колледж»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«Растения Донского края»</a:t>
            </a: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Студентка группы ПНК – 2.2</a:t>
            </a:r>
          </a:p>
          <a:p>
            <a:pPr algn="r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Сдобникова Р. В.</a:t>
            </a:r>
          </a:p>
          <a:p>
            <a:pPr algn="r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Проверил:</a:t>
            </a:r>
          </a:p>
          <a:p>
            <a:pPr algn="r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Петренко Н. М.</a:t>
            </a: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Волгодонск, 2020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isspng-sugar-maple-silver-maple-maple-leaf-red-maple-csr-5b39b06c9f18f6.0981199315305073726517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 rot="19896891">
            <a:off x="6488842" y="2834105"/>
            <a:ext cx="2264909" cy="2214578"/>
          </a:xfrm>
          <a:prstGeom prst="rect">
            <a:avLst/>
          </a:prstGeom>
        </p:spPr>
      </p:pic>
      <p:pic>
        <p:nvPicPr>
          <p:cNvPr id="8" name="Рисунок 7" descr="maple_seed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635418">
            <a:off x="4180844" y="3307692"/>
            <a:ext cx="2538035" cy="17328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143404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Клён остролистный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cer_platanoides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5214942" y="285728"/>
            <a:ext cx="3614737" cy="27110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4186238" cy="5572164"/>
          </a:xfrm>
        </p:spPr>
        <p:txBody>
          <a:bodyPr>
            <a:noAutofit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Кленовые</a:t>
            </a: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Листопадное дерево высотой до 28 м с густой шаровидной кроной.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 похожи на ладонь человека, достигают 18 см в длину.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 душистые, яркие, желтовато-зелёные, собраны в щиток из 15—30.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 представляет собой двойную крылатку.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Обильное плодоношение происходит в сентябре. 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В природе растёт в лиственных или смешанных лесах. </a:t>
            </a:r>
            <a:endParaRPr lang="ru-RU" sz="17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cer_platanoides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67449" y="4929198"/>
            <a:ext cx="2286016" cy="1714512"/>
          </a:xfrm>
          <a:prstGeom prst="rect">
            <a:avLst/>
          </a:prstGeom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 flipH="1">
            <a:off x="571472" y="5643578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86304" cy="584182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Робиния псевдоакация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edium_robinia_pseudoacacia_frisi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6379" y="214291"/>
            <a:ext cx="3200422" cy="4000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4614866" cy="5643602"/>
          </a:xfrm>
        </p:spPr>
        <p:txBody>
          <a:bodyPr>
            <a:normAutofit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Бобовые</a:t>
            </a: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Крупные деревья высотой 20 - 25 м и диаметром ствола до 1 м.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Крона ажурная, раскидистая.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 светло-зелёные с серебристым оттенком, очерёдные. 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Соцветие - кисть из 5 – 15 цветков.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Плоды — продолговато - линейные, плоские коричневые бобы.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Цветение происходит в мае — июне или июле.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Семена созревают к концу сентября.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Наиболее часто встречается в низкогорных лесах. </a:t>
            </a:r>
          </a:p>
        </p:txBody>
      </p:sp>
      <p:pic>
        <p:nvPicPr>
          <p:cNvPr id="6" name="Рисунок 5" descr="Robinia_Pseudoacacia_flow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4286256"/>
            <a:ext cx="1643074" cy="2192872"/>
          </a:xfrm>
          <a:prstGeom prst="rect">
            <a:avLst/>
          </a:prstGeom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flipH="1">
            <a:off x="642910" y="5857892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Робиния-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858016" y="4286256"/>
            <a:ext cx="2026441" cy="1714512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4937139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Тополь туркестанский 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Болле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topol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flipH="1">
            <a:off x="285720" y="214290"/>
            <a:ext cx="2802920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1214422"/>
            <a:ext cx="3508379" cy="4976815"/>
          </a:xfrm>
        </p:spPr>
        <p:txBody>
          <a:bodyPr>
            <a:normAutofit/>
          </a:bodyPr>
          <a:lstStyle/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Ивовые</a:t>
            </a:r>
          </a:p>
          <a:p>
            <a:pPr algn="r"/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Стройное дерево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высотой до 30 м.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Крона узкая, пирамидальная.</a:t>
            </a:r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 лопастные, темно-зеленые сверху и беловойлочные снизу.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Сережки тополя </a:t>
            </a:r>
            <a:r>
              <a:rPr lang="ru-RU" sz="1750" dirty="0" err="1" smtClean="0">
                <a:latin typeface="Times New Roman" pitchFamily="18" charset="0"/>
                <a:cs typeface="Times New Roman" pitchFamily="18" charset="0"/>
              </a:rPr>
              <a:t>Болле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 небольшие, </a:t>
            </a:r>
            <a:r>
              <a:rPr lang="ru-RU" sz="1750" dirty="0" err="1" smtClean="0">
                <a:latin typeface="Times New Roman" pitchFamily="18" charset="0"/>
                <a:cs typeface="Times New Roman" pitchFamily="18" charset="0"/>
              </a:rPr>
              <a:t>яркокрасные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7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Цветет и плодоносит в середине мая.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Распространен на равнинах и в предгорных районах.</a:t>
            </a:r>
          </a:p>
          <a:p>
            <a:pPr algn="r"/>
            <a:endParaRPr lang="ru-RU" sz="17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ad7fa7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3429000"/>
            <a:ext cx="2053128" cy="2143140"/>
          </a:xfrm>
          <a:prstGeom prst="rect">
            <a:avLst/>
          </a:prstGeom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5072074"/>
            <a:ext cx="2069874" cy="1604961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flipH="1">
            <a:off x="7500958" y="5715016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85728"/>
            <a:ext cx="4543428" cy="500066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Ясень обыкновенный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15x715_c8f1421afdff385eaf2d403c8dbf69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3686175" cy="26348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1934" y="857232"/>
            <a:ext cx="4643470" cy="5340369"/>
          </a:xfrm>
        </p:spPr>
        <p:txBody>
          <a:bodyPr>
            <a:noAutofit/>
          </a:bodyPr>
          <a:lstStyle/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Маслиновые</a:t>
            </a:r>
          </a:p>
          <a:p>
            <a:pPr algn="r"/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Дерево высотой 20—30 м и диаметром ствола до 1 м.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Крона высокоподнятая, ажурная.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Листочки продолговатые, пильчатые по краю, ярко-зелёного цвета.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 мелкие, собраны пучками в метёлки. 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Цветёт ясень в апреле—мае.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Плоды — узкие крылатки, длиной до 5 см созревают в августе.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Распространён в широколиственных и смешанных лесах, чаще на опушках или светлых полянах.</a:t>
            </a:r>
          </a:p>
          <a:p>
            <a:pPr algn="r"/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7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named (3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861347">
            <a:off x="678940" y="3065815"/>
            <a:ext cx="2746340" cy="1571636"/>
          </a:xfrm>
          <a:prstGeom prst="rect">
            <a:avLst/>
          </a:prstGeom>
        </p:spPr>
      </p:pic>
      <p:pic>
        <p:nvPicPr>
          <p:cNvPr id="6" name="Рисунок 5" descr="unnamed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214282" y="4786322"/>
            <a:ext cx="2786082" cy="1857388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flipH="1">
            <a:off x="7500958" y="5572140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472122" cy="584182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Бирючина обыкновенная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471858" cy="5429288"/>
          </a:xfrm>
        </p:spPr>
        <p:txBody>
          <a:bodyPr>
            <a:noAutofit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Маслиновые</a:t>
            </a: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Листопадный кустарник высотой до 5 метров.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 простые, копьевидные, тёмно-зелёные, заострённые.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 белые, ароматные, собраны в соцветия. Плоды округлой формы, представляют собой блестящую круглую ягоду. Для людей ядовиты.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Цветение в июне — июле.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Обитает в тёплых лиственных лесах, дубово-грабовых рощах.</a:t>
            </a:r>
          </a:p>
          <a:p>
            <a:endParaRPr lang="ru-RU" sz="17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irushina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29454" y="285728"/>
            <a:ext cx="1854845" cy="1785950"/>
          </a:xfrm>
          <a:prstGeom prst="rect">
            <a:avLst/>
          </a:prstGeom>
        </p:spPr>
      </p:pic>
      <p:pic>
        <p:nvPicPr>
          <p:cNvPr id="5" name="Содержимое 4" descr="kustarnik-biryuchi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058" y="2000240"/>
            <a:ext cx="3714776" cy="2786083"/>
          </a:xfrm>
        </p:spPr>
      </p:pic>
      <p:pic>
        <p:nvPicPr>
          <p:cNvPr id="7" name="Рисунок 6" descr="o_1a07qgg7o2ql1pmn15p6dr036vm-317x3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01824" y="4429132"/>
            <a:ext cx="1829758" cy="2268438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flipH="1">
            <a:off x="571472" y="5786454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4214818"/>
            <a:ext cx="1521239" cy="2286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3857652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Боярышник обыкновенный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757610" cy="4983179"/>
          </a:xfrm>
        </p:spPr>
        <p:txBody>
          <a:bodyPr>
            <a:normAutofit lnSpcReduction="10000"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Розовые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 кустарник с несимметричной кроной, достигающий в высоту 3 - 8 м. 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 - тонкие, тёмно-зелёные. 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Соцветия прямостоящие, редкие (6 – 12 цветков). 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Цветки белые или </a:t>
            </a:r>
            <a:r>
              <a:rPr lang="ru-RU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Плоды почти шаровидные, красного или красно-коричневого цвета, сочные. 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Цветение в мае — июне. 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Плодоношение с августа.</a:t>
            </a:r>
          </a:p>
          <a:p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Растёт в сосновых и лиственных лесах на солнечных участках.</a:t>
            </a: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img1603_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39550" y="214291"/>
            <a:ext cx="2318698" cy="1500198"/>
          </a:xfrm>
          <a:prstGeom prst="rect">
            <a:avLst/>
          </a:prstGeom>
        </p:spPr>
      </p:pic>
      <p:pic>
        <p:nvPicPr>
          <p:cNvPr id="7" name="Рисунок 6" descr="post_5a11d4602d9c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500042"/>
            <a:ext cx="2217859" cy="2214578"/>
          </a:xfrm>
          <a:prstGeom prst="rect">
            <a:avLst/>
          </a:prstGeom>
        </p:spPr>
      </p:pic>
      <p:pic>
        <p:nvPicPr>
          <p:cNvPr id="5" name="Содержимое 4" descr="crataegus_pauls_scarlet4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5715008" y="2786058"/>
            <a:ext cx="3198022" cy="3198022"/>
          </a:xfrm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 flipH="1">
            <a:off x="642910" y="5929330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214842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Виноград девичий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4" y="928670"/>
            <a:ext cx="3471858" cy="5500726"/>
          </a:xfrm>
        </p:spPr>
        <p:txBody>
          <a:bodyPr>
            <a:normAutofit/>
          </a:bodyPr>
          <a:lstStyle/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</a:t>
            </a:r>
            <a:r>
              <a:rPr lang="ru-RU" sz="1750" dirty="0" err="1" smtClean="0">
                <a:latin typeface="Times New Roman" pitchFamily="18" charset="0"/>
                <a:cs typeface="Times New Roman" pitchFamily="18" charset="0"/>
              </a:rPr>
              <a:t>Виноградовые</a:t>
            </a:r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Крупная вьющаяся лиана до 15-20 м.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 сложные, пальчатые, длиной до 10 см.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 на тонких цветоножках в зонтиках, собранных в соцветия.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 — синевато - черная ягода с сизым налетом. 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Цветет в первой половине июля. Плоды созревают в середине - конце сентября.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Может расти везде, но лучше всего в районах высокой влажности.</a:t>
            </a:r>
          </a:p>
          <a:p>
            <a:endParaRPr lang="ru-RU" sz="17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ev.vinograd-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2928934"/>
            <a:ext cx="2433630" cy="1726026"/>
          </a:xfrm>
          <a:prstGeom prst="rect">
            <a:avLst/>
          </a:prstGeom>
        </p:spPr>
      </p:pic>
      <p:pic>
        <p:nvPicPr>
          <p:cNvPr id="7" name="Рисунок 6" descr="4776625_lar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429000"/>
            <a:ext cx="2089228" cy="3143272"/>
          </a:xfrm>
          <a:prstGeom prst="rect">
            <a:avLst/>
          </a:prstGeom>
        </p:spPr>
      </p:pic>
      <p:pic>
        <p:nvPicPr>
          <p:cNvPr id="9" name="Содержимое 8" descr="original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57158" y="285728"/>
            <a:ext cx="4112384" cy="2500330"/>
          </a:xfrm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 flipH="1">
            <a:off x="7786710" y="5786454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3929090" cy="941372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Сирень обыкновенная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unname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585057" cy="31432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1285860"/>
            <a:ext cx="3471858" cy="4840303"/>
          </a:xfrm>
        </p:spPr>
        <p:txBody>
          <a:bodyPr>
            <a:noAutofit/>
          </a:bodyPr>
          <a:lstStyle/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Маслиновые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Многоствольный листопадный     кустарник высотой 2—8 м.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 простые, сердцевидные, заострённые, зелёные. 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 от лиловых и фиолетовых до белых цветов, душистые, собраны в пирамидальные метёлки.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Цветёт ежегодно в мае</a:t>
            </a:r>
            <a:r>
              <a:rPr lang="ru-RU" sz="175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— начале июня.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Встречается как на горных склонах, так и в долинах рек.</a:t>
            </a:r>
          </a:p>
          <a:p>
            <a:endParaRPr lang="ru-RU" sz="17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c379ba2e40e05c379ba2e41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500438"/>
            <a:ext cx="2500126" cy="2571744"/>
          </a:xfrm>
          <a:prstGeom prst="rect">
            <a:avLst/>
          </a:prstGeom>
        </p:spPr>
      </p:pic>
      <p:pic>
        <p:nvPicPr>
          <p:cNvPr id="8" name="Рисунок 7" descr="sireni_india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488" y="4143380"/>
            <a:ext cx="2374527" cy="2500330"/>
          </a:xfrm>
          <a:prstGeom prst="rect">
            <a:avLst/>
          </a:prstGeom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 flipH="1">
            <a:off x="7786710" y="5929330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Скумпия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000108"/>
            <a:ext cx="3214710" cy="4691063"/>
          </a:xfrm>
        </p:spPr>
        <p:txBody>
          <a:bodyPr>
            <a:normAutofit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</a:t>
            </a:r>
            <a:r>
              <a:rPr lang="ru-RU" sz="1750" dirty="0" err="1" smtClean="0">
                <a:latin typeface="Times New Roman" pitchFamily="18" charset="0"/>
                <a:cs typeface="Times New Roman" pitchFamily="18" charset="0"/>
              </a:rPr>
              <a:t>Сумаховые</a:t>
            </a:r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Листопадное растение; кустарник, вырастающий до 2—5 м.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 простые, очередные, сизоватые.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 мелкие, желтовато-белые или зеленоватые, в рыхлых метёлках с многочисленными цветками, покрытыми длинными волосками.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Цветёт растение в мае-июне.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41a132a6c5ea775557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539928" y="142852"/>
            <a:ext cx="3175212" cy="2214578"/>
          </a:xfrm>
          <a:prstGeom prst="rect">
            <a:avLst/>
          </a:prstGeom>
        </p:spPr>
      </p:pic>
      <p:pic>
        <p:nvPicPr>
          <p:cNvPr id="5" name="Содержимое 4" descr="cotunis-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643570" y="1928802"/>
            <a:ext cx="3071834" cy="3071834"/>
          </a:xfrm>
        </p:spPr>
      </p:pic>
      <p:pic>
        <p:nvPicPr>
          <p:cNvPr id="6" name="Рисунок 5" descr="f80ba65f185af86afae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4572008"/>
            <a:ext cx="2714644" cy="2022464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flipH="1">
            <a:off x="642910" y="5715016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7676" cy="1084248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Смородина серебристая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уст-смородины-фот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929190" y="357166"/>
            <a:ext cx="4001576" cy="30011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6172" cy="4691063"/>
          </a:xfrm>
        </p:spPr>
        <p:txBody>
          <a:bodyPr/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Крыжовниковые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Кустарник с очередными листьями, имеющими форму ладони человека.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Цветы расположены в кистях. 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 – ягода – имеет шаровидную форму, черный цвет и душистый запах.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Цветёт кустарник в мае, а плодоносит в июле.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Растёт в сырых лесах, у берегов рек и других водоёмов.</a:t>
            </a: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Листья-смородины-фот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4143380"/>
            <a:ext cx="2569484" cy="1928826"/>
          </a:xfrm>
          <a:prstGeom prst="rect">
            <a:avLst/>
          </a:prstGeom>
        </p:spPr>
      </p:pic>
      <p:pic>
        <p:nvPicPr>
          <p:cNvPr id="8" name="Рисунок 7" descr="rowanberries-1686205_960_7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3214686"/>
            <a:ext cx="2283668" cy="2357454"/>
          </a:xfrm>
          <a:prstGeom prst="rect">
            <a:avLst/>
          </a:prstGeom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 flipH="1">
            <a:off x="642910" y="5715016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данной презентации будут представлены и описаны растения Донского края, в частности, травянистые, кустарниковые и древесные растения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794131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Чубушник обыкновенный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2" y="1428736"/>
            <a:ext cx="3929090" cy="5143536"/>
          </a:xfrm>
        </p:spPr>
        <p:txBody>
          <a:bodyPr>
            <a:normAutofit/>
          </a:bodyPr>
          <a:lstStyle/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Гортензиевые</a:t>
            </a:r>
          </a:p>
          <a:p>
            <a:pPr algn="r"/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Листопадный кустарник до 2,5 м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 простые (5—7 см), яйцевидной формы, зазубренные.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Соцветие — кисть, состоящая из 3 – 9 цветков.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 белого цвета, крупные, ароматные.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Цветет с конца весны - начала лета.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Растёт в местах, хорошо освещаемых солнцем. </a:t>
            </a:r>
          </a:p>
          <a:p>
            <a:pPr algn="r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1304779779_flowersjasmin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4429132"/>
            <a:ext cx="2952770" cy="2214578"/>
          </a:xfrm>
          <a:prstGeom prst="rect">
            <a:avLst/>
          </a:prstGeom>
        </p:spPr>
      </p:pic>
      <p:pic>
        <p:nvPicPr>
          <p:cNvPr id="8" name="Рисунок 7" descr="unname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2655">
            <a:off x="2437374" y="3234649"/>
            <a:ext cx="2128355" cy="1515951"/>
          </a:xfrm>
          <a:prstGeom prst="rect">
            <a:avLst/>
          </a:prstGeom>
        </p:spPr>
      </p:pic>
      <p:pic>
        <p:nvPicPr>
          <p:cNvPr id="5" name="Содержимое 4" descr="unnamed (1)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57158" y="428604"/>
            <a:ext cx="4295382" cy="2844013"/>
          </a:xfrm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 flipH="1">
            <a:off x="7643834" y="5715016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85728"/>
            <a:ext cx="4643470" cy="1000132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Шиповник обыкновенный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c4c59dbabb995c4c59dbabee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3714776" cy="25198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496" y="1428736"/>
            <a:ext cx="4643470" cy="4762501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Розовые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Многостебельный колючий кустарник высотой до 2 метров.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Ветви шиповника густо усажены тонкими и прямыми шипами.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 шиповника очередные, с остропильчатыми краями. 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 крупные, розового цвета.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Плоды насыщенного красного цвета, овальные, ягодообразные.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Цветет в мае-июле.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Плодоносит в конце августа — середине сентября. 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Растёт в степях и даже пустынях, встречается в горных районах.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7572396" y="5857892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ivlja_ruza_cvijet_2705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294566" y="4491856"/>
            <a:ext cx="1768522" cy="2357454"/>
          </a:xfrm>
          <a:prstGeom prst="rect">
            <a:avLst/>
          </a:prstGeom>
        </p:spPr>
      </p:pic>
      <p:pic>
        <p:nvPicPr>
          <p:cNvPr id="8" name="Рисунок 7" descr="109756.pv96hc.8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44" y="2928934"/>
            <a:ext cx="2643206" cy="1768431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829048" cy="1012810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Амброзия полыннолистная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mbrozija_olynnolistnaya_rasteni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72066" y="285728"/>
            <a:ext cx="3680781" cy="28894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4329114" cy="4840303"/>
          </a:xfrm>
        </p:spPr>
        <p:txBody>
          <a:bodyPr>
            <a:normAutofit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</a:t>
            </a:r>
            <a:r>
              <a:rPr lang="ru-RU" sz="1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Астровые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Сорняк – аллерген до 2 метров высотой.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Стебель прямой, опушён волосками.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 покрыты короткими волосками. 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Корзинки собраны в колосовидные соцветия и расположены в верхней части стебля. 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 обратноконические, светло-жёлтые, до 2 мм длиной.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Цветёт в июле — октябре; плоды созревают, начиная с августа.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Произрастает во всех природных зонах, кроме мерзлотных областей.</a:t>
            </a:r>
          </a:p>
          <a:p>
            <a:endParaRPr lang="ru-RU" dirty="0" smtClean="0"/>
          </a:p>
        </p:txBody>
      </p:sp>
      <p:pic>
        <p:nvPicPr>
          <p:cNvPr id="6" name="Рисунок 5" descr="1565428094-158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10324" y="3214686"/>
            <a:ext cx="2571767" cy="1928826"/>
          </a:xfrm>
          <a:prstGeom prst="rect">
            <a:avLst/>
          </a:prstGeom>
        </p:spPr>
      </p:pic>
      <p:pic>
        <p:nvPicPr>
          <p:cNvPr id="7" name="Рисунок 6" descr="220px-Ambrosia_acanthicarpa_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4429132"/>
            <a:ext cx="1654353" cy="2143140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flipH="1">
            <a:off x="571472" y="5857892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3471858" cy="655620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Вьюнок полевой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0d53d839deaddd87db07c393858aeb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26842" y="357165"/>
            <a:ext cx="3996430" cy="30003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4043362" cy="5286412"/>
          </a:xfrm>
        </p:spPr>
        <p:txBody>
          <a:bodyPr>
            <a:noAutofit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Вьюнковые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Многолетнее травянистое растение с тонким, вьющимся стеблем. В длину может достигать более 1 м.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 узкие, копьевидные, размещаются на стебле по спирали.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 воронковидные диаметром около 2 см, обычно с белым или розовым венчиком, разделённым на 5 сегментов.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Широко распространён в степях, горах и пустынных местах.</a:t>
            </a: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onvolvulus_arvensis_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3571876"/>
            <a:ext cx="3167065" cy="2375299"/>
          </a:xfrm>
          <a:prstGeom prst="rect">
            <a:avLst/>
          </a:prstGeom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 flipH="1">
            <a:off x="714348" y="5643578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222759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Живокость полевая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onsolida_regalis_91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2643206" cy="34086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1071546"/>
            <a:ext cx="4214842" cy="5197493"/>
          </a:xfrm>
        </p:spPr>
        <p:txBody>
          <a:bodyPr>
            <a:normAutofit/>
          </a:bodyPr>
          <a:lstStyle/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Лютиковые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Однолетнее травянистое растение. Вырастает от 25 до 70 см.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Стебель прямостоячий, ветвистый, может быть покрыт волосками.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 очерёдные, до 2 мм шириной.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 в редкой кисти, фиолетовые, иногда </a:t>
            </a:r>
            <a:r>
              <a:rPr lang="ru-RU" sz="1750" dirty="0" err="1" smtClean="0"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 или белые, 1,5—2 см в диаметре.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Цветет с июня до конца лета.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Растёт при дорогах, в горах и на равнинах.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dd_givokost_polevaya_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929066"/>
            <a:ext cx="3929090" cy="2560178"/>
          </a:xfrm>
          <a:prstGeom prst="rect">
            <a:avLst/>
          </a:prstGeom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 flipH="1">
            <a:off x="7429520" y="5643578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дуванчик лекарственный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32385">
            <a:off x="1377132" y="3196148"/>
            <a:ext cx="2611012" cy="17623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4008445" cy="1071570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Одуванчик лекарственный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oduvanchik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428604"/>
            <a:ext cx="3524275" cy="26432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2" y="1428737"/>
            <a:ext cx="4437073" cy="464346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Семейство: Астровые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Многолетнее травянистое растение высотой до 30 см.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Листья одуванчика перисто-надрезанные, зубчатые, длиной 10—25 см, собранные при корне.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Цветки - ярко-жёлтая одиночная корзинка.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Плод - серовато-бурая семянка с хохолком, состоящим из белых волосков. 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Цветение и плодоношение начинается со второго года жизни.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Цветёт одуванчик в мае—июне, иногда наблюдается осеннее цветение, плодоносит — с конца мая по июль.</a:t>
            </a:r>
          </a:p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Распространено растение в лесостепной зоне.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4857760"/>
            <a:ext cx="2190766" cy="1643074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flipH="1">
            <a:off x="7429520" y="5643578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00420" cy="58418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Пастушья сумка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efe54f74803476bc63fd5f1e06a56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13264" y="2071678"/>
            <a:ext cx="3360659" cy="25003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4400552" cy="5197493"/>
          </a:xfrm>
        </p:spPr>
        <p:txBody>
          <a:bodyPr>
            <a:normAutofit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Капустные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Однолетнее растение высотой до 60 см.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Стебель одиночный, прямостоячий.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Стеблевые листья продолговато-ланцетовидные, с ушками; верхние листья почти линейные, со стреловидным основанием.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 собраны в зонтиковидную кисть. 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 — стручок, сжатый с боков.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Цветёт в апреле — августе. 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Плоды созревают в мае — сентябре. 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Распространено повсеместно в умеренных и тропических областях земного шара.</a:t>
            </a: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pastuh_sumka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142852"/>
            <a:ext cx="2286016" cy="1839528"/>
          </a:xfrm>
          <a:prstGeom prst="rect">
            <a:avLst/>
          </a:prstGeom>
        </p:spPr>
      </p:pic>
      <p:pic>
        <p:nvPicPr>
          <p:cNvPr id="7" name="Рисунок 6" descr="220px-Соцветие_пастушьей_сумк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91320" y="4786322"/>
            <a:ext cx="1881208" cy="1714512"/>
          </a:xfrm>
          <a:prstGeom prst="rect">
            <a:avLst/>
          </a:prstGeom>
        </p:spPr>
      </p:pic>
      <p:pic>
        <p:nvPicPr>
          <p:cNvPr id="9" name="Рисунок 8" descr="800px-Capsella_bursa_pastoris_1_beentree-520x38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4493418" y="4636302"/>
            <a:ext cx="1714504" cy="1985968"/>
          </a:xfrm>
          <a:prstGeom prst="rect">
            <a:avLst/>
          </a:prstGeom>
        </p:spPr>
      </p:pic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 flipH="1">
            <a:off x="500034" y="5715016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86304" cy="727058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Подорожник большой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odorognik-bolshoy-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572132" y="285728"/>
            <a:ext cx="3208206" cy="30003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142984"/>
            <a:ext cx="3757610" cy="4691063"/>
          </a:xfrm>
        </p:spPr>
        <p:txBody>
          <a:bodyPr>
            <a:normAutofit lnSpcReduction="10000"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Подорожниковые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Лекарственное многолетнее травянистое растение. 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 собраны в при корне, широкоовальной формы. 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Цветоносы прямостоячие, высотой 15—45 см, заканчивающиеся длинным соцветием — колосом. 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 мелкие.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 Цветёт с мая — июня (на севере) до августа — сентября.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 — многосемянная коробочка.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Растёт вдоль дорог, домов, на пустырях, лугах, по лесным опушкам и берегам водоемов.</a:t>
            </a: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 descr="unnamed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8" y="4286256"/>
            <a:ext cx="2071702" cy="2335097"/>
          </a:xfrm>
          <a:prstGeom prst="rect">
            <a:avLst/>
          </a:prstGeom>
        </p:spPr>
      </p:pic>
      <p:pic>
        <p:nvPicPr>
          <p:cNvPr id="8" name="Рисунок 7" descr="56427.p0lig0.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11598" y="3357562"/>
            <a:ext cx="2403521" cy="1714512"/>
          </a:xfrm>
          <a:prstGeom prst="rect">
            <a:avLst/>
          </a:prstGeom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 flipH="1">
            <a:off x="500034" y="5715016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14290"/>
            <a:ext cx="4222759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Синяк обыкновенный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iniak-trav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3849439" cy="23833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9124" y="1000108"/>
            <a:ext cx="4214842" cy="5191129"/>
          </a:xfrm>
        </p:spPr>
        <p:txBody>
          <a:bodyPr>
            <a:normAutofit/>
          </a:bodyPr>
          <a:lstStyle/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Покрытосеменные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</a:t>
            </a:r>
            <a:r>
              <a:rPr lang="ru-RU" sz="1750" dirty="0" err="1" smtClean="0">
                <a:latin typeface="Times New Roman" pitchFamily="18" charset="0"/>
                <a:cs typeface="Times New Roman" pitchFamily="18" charset="0"/>
              </a:rPr>
              <a:t>Бурачниковые</a:t>
            </a:r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Двулетнее растение, покрытое колючими щетинками на прямостоячем стебле, достигающем высоты до 1 метра.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 линейно-ланцетные, заострённые, сужены при основании.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 расположены на коротких боковых веточках, образующих по стеблю метельчатое соцветие. 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Цветёт летом.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Мелкие плоды – орешки -буроватые, бугорчатые.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Растёт по сухим склонам, по оврагам в пустырях в лесной и степной зонах.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340px-Echium_candicans_JPG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357562"/>
            <a:ext cx="2111375" cy="3167062"/>
          </a:xfrm>
          <a:prstGeom prst="rect">
            <a:avLst/>
          </a:prstGeom>
        </p:spPr>
      </p:pic>
      <p:pic>
        <p:nvPicPr>
          <p:cNvPr id="7" name="Рисунок 6" descr="220px-Fagopyrum_греч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2786058"/>
            <a:ext cx="1804749" cy="1714512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flipH="1">
            <a:off x="7500958" y="5715016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ист-цикория-816691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1797">
            <a:off x="2786050" y="4500570"/>
            <a:ext cx="2651776" cy="17678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365635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Цикорий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ykoria_podroznik_pokroj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285728"/>
            <a:ext cx="3214710" cy="4286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6" y="1214422"/>
            <a:ext cx="4079883" cy="4691063"/>
          </a:xfrm>
        </p:spPr>
        <p:txBody>
          <a:bodyPr>
            <a:normAutofit/>
          </a:bodyPr>
          <a:lstStyle/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Астровые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 яркие, продолговатые. Могут быть закруглены на конце либо сужены.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 язычковые, крупные, обычно </a:t>
            </a:r>
            <a:r>
              <a:rPr lang="ru-RU" sz="1750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 цвета, расположены на коротком стебельке.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 пятигранный с хохолком из коротких чешуек.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Цветёт в июне — августе.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Плоды созревают в августе — сентябре.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Встречается на лесных опушках, на лугах.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760092_dcc1fc25a8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4786322"/>
            <a:ext cx="2572773" cy="1714512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flipH="1">
            <a:off x="7500958" y="5572140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9144000" cy="6869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Древесные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Айлант высочайший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Вяз мелколистный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Катальпа сиренелистная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Каштан конский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Клён остролистный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Робиния псевдоакация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Тополь туркестанский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Болле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Ясень обыкновенный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Используя текстовые и графические носители информации, мне удалось: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Познакомиться с растительным миром Донского края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Установить особенности строения этих растений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места обитания этих растений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3249-31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6429420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9144000" cy="6869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Кустарниковые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Бирючина обыкновенная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Боярышник обыкновенный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Виноград девичий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Сирень обыкновенная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Скумпия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Смородина серебристая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Чубушник обыкновенный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Шиповник обыкновенный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1"/>
            <a:ext cx="9144000" cy="6869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Травянистые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Амброзия полыннолистная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Вьюн полевой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Живокость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Одуванчик лекарственный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Пастушья сумка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Подорожник большой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Синяк обыкновенный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Цикорий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358082" y="5072074"/>
            <a:ext cx="1143008" cy="1285884"/>
            <a:chOff x="7358082" y="5072074"/>
            <a:chExt cx="1143008" cy="1285884"/>
          </a:xfrm>
        </p:grpSpPr>
        <p:sp>
          <p:nvSpPr>
            <p:cNvPr id="5" name="Прямоугольник 4">
              <a:hlinkClick r:id="rId11" action="ppaction://hlinksldjump"/>
            </p:cNvPr>
            <p:cNvSpPr/>
            <p:nvPr/>
          </p:nvSpPr>
          <p:spPr>
            <a:xfrm>
              <a:off x="7572396" y="5715016"/>
              <a:ext cx="714380" cy="6429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7358082" y="5072074"/>
              <a:ext cx="1143008" cy="642942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tree-heaven-leaf-fruit-ailanthus-altissima-isolated-white-background-617833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796652">
            <a:off x="4362505" y="3816658"/>
            <a:ext cx="1828800" cy="2743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29180" cy="798496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Айлант высочайший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4543428" cy="5643578"/>
          </a:xfrm>
        </p:spPr>
        <p:txBody>
          <a:bodyPr>
            <a:normAutofit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 Симарубовые</a:t>
            </a:r>
            <a:endParaRPr lang="ru-RU" sz="175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75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Крупное дерево высотой до 30 м, с широкой ажурной округло-шаровидной кроной, светло-серой, гладкой корой ствола.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 мелкие, раздельнополые, зеленовато-желтые, в рыхлых метельчатых соцветиях.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Плоды - желтоватые или красноватые плоские, в форме неправильного ромба, крылатые летучки, с одним семенем.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Цветет в июне, плоды созревают                       в октябре.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Широко распространено на              территории Ростовской области.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unnamed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72002">
            <a:off x="6284229" y="4126782"/>
            <a:ext cx="2546841" cy="191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303628_88934-170x200x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1401893">
            <a:off x="5643570" y="273051"/>
            <a:ext cx="2974927" cy="349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 flipH="1">
            <a:off x="642910" y="5786454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471990" cy="584182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Вяз мелколистный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829048" cy="5715016"/>
          </a:xfrm>
        </p:spPr>
        <p:txBody>
          <a:bodyPr>
            <a:normAutofit lnSpcReduction="10000"/>
          </a:bodyPr>
          <a:lstStyle/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Вязовые</a:t>
            </a: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Дерево высотой от 12 до 15 м, со стволом диаметром до 1 м. 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Крона густая и образует шатёр. Ветви тонкие, опушённые.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 яйцевидные, длиной 2—5 см, зубчатые, сверху гладкие и блестящие, снизу опушённые. 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Цветы собираются в небольшие пучки. 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Семена-крылатки окрашены в желто-бурый цвет.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Цветение в марте — апреле.</a:t>
            </a:r>
          </a:p>
          <a:p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Распространены в широколиственных лесах.</a:t>
            </a: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vyaz_melkolistnyy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929190" y="214290"/>
            <a:ext cx="3286631" cy="420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Ruwe_iep__Ulmus_glabra__Scots_elm@img_2221bla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76226">
            <a:off x="6883894" y="4000325"/>
            <a:ext cx="1876111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f3b0c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4214818"/>
            <a:ext cx="2500298" cy="187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 flipH="1">
            <a:off x="642910" y="5786454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talpa_bignonioides_3-900x9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4857760"/>
            <a:ext cx="1857388" cy="1857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85728"/>
            <a:ext cx="4572032" cy="571504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Катальпа сиренелистная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4810" y="1142984"/>
            <a:ext cx="4429156" cy="5214974"/>
          </a:xfrm>
        </p:spPr>
        <p:txBody>
          <a:bodyPr>
            <a:normAutofit/>
          </a:bodyPr>
          <a:lstStyle/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Бигнониевые</a:t>
            </a:r>
          </a:p>
          <a:p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Красивое дерево высотой до 20 м.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 у него крупные, сердцевидные, благодаря которым дерево называют «дерево с ушами слона».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Цветки в виде колокольчиков, снаружи белые, изнутри пурпурные, испещрённые жёлтыми пятнами и полосками. 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 — стручок.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Цветет в июле – августе (40 дней).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Может жить до 100 лет.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Растёт по берегам рек.</a:t>
            </a:r>
          </a:p>
          <a:p>
            <a:pPr algn="r"/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167729_bcc5a5d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4572008"/>
            <a:ext cx="2188574" cy="1643074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0427">
            <a:off x="476094" y="2871462"/>
            <a:ext cx="2247900" cy="2038350"/>
          </a:xfrm>
          <a:prstGeom prst="rect">
            <a:avLst/>
          </a:prstGeom>
        </p:spPr>
      </p:pic>
      <p:pic>
        <p:nvPicPr>
          <p:cNvPr id="5" name="Содержимое 4" descr="Katalpa-bignonievidnaya-Uolter-Catalpa-bignonioides-Walter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357158" y="285728"/>
            <a:ext cx="3511095" cy="2786082"/>
          </a:xfrm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 flipH="1">
            <a:off x="7500958" y="5715016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14290"/>
            <a:ext cx="4008445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Каштан конский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75px-Horse-chestnut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3071834" cy="4222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857232"/>
            <a:ext cx="4286280" cy="5643602"/>
          </a:xfrm>
        </p:spPr>
        <p:txBody>
          <a:bodyPr>
            <a:normAutofit/>
          </a:bodyPr>
          <a:lstStyle/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Отдел: Цветковые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Семейство: </a:t>
            </a:r>
            <a:r>
              <a:rPr lang="ru-RU" sz="1750" dirty="0" err="1" smtClean="0">
                <a:latin typeface="Times New Roman" pitchFamily="18" charset="0"/>
                <a:cs typeface="Times New Roman" pitchFamily="18" charset="0"/>
              </a:rPr>
              <a:t>Сапиндовые</a:t>
            </a:r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Листопадное дерево, достигающее 25 м в высоту.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У дерева мощный коренастый ствол.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Кора деревьев имеет серовато-бежевый цвет с бурыми прожилками.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Листья крупные и образуют плотную крону.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Колокольчатые цветки  образуют большие соцветия в виде пирамидальных кистей.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Плод - закрытая коробочка с шипами, в которой лежит несколько каштанов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Цветёт в мае—июне.</a:t>
            </a:r>
          </a:p>
          <a:p>
            <a:pPr algn="r"/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Дерево способно вырасти везде.</a:t>
            </a:r>
          </a:p>
          <a:p>
            <a:pPr algn="r"/>
            <a:endParaRPr lang="ru-RU" sz="17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i-2-e15006716928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500570"/>
            <a:ext cx="2247900" cy="1962150"/>
          </a:xfrm>
          <a:prstGeom prst="rect">
            <a:avLst/>
          </a:prstGeom>
        </p:spPr>
      </p:pic>
      <p:pic>
        <p:nvPicPr>
          <p:cNvPr id="7" name="Рисунок 6" descr="tsvety_kashtan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3714752"/>
            <a:ext cx="1804286" cy="2928958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 flipH="1">
            <a:off x="7572396" y="5786454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472</Words>
  <PresentationFormat>Экран (4:3)</PresentationFormat>
  <Paragraphs>302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Государственное бюджетное профессиональное общеобразовательное учреждение  Ростовской области  «Волгодонский педагогический колледж»</vt:lpstr>
      <vt:lpstr>Содержание</vt:lpstr>
      <vt:lpstr>Древесные</vt:lpstr>
      <vt:lpstr>Кустарниковые</vt:lpstr>
      <vt:lpstr>Травянистые</vt:lpstr>
      <vt:lpstr>Айлант высочайший</vt:lpstr>
      <vt:lpstr>Вяз мелколистный</vt:lpstr>
      <vt:lpstr>Катальпа сиренелистная</vt:lpstr>
      <vt:lpstr>Каштан конский</vt:lpstr>
      <vt:lpstr>Клён остролистный</vt:lpstr>
      <vt:lpstr>Робиния псевдоакация</vt:lpstr>
      <vt:lpstr>Тополь туркестанский Болле</vt:lpstr>
      <vt:lpstr>Ясень обыкновенный</vt:lpstr>
      <vt:lpstr>Бирючина обыкновенная</vt:lpstr>
      <vt:lpstr>Боярышник обыкновенный</vt:lpstr>
      <vt:lpstr>Виноград девичий</vt:lpstr>
      <vt:lpstr>Сирень обыкновенная</vt:lpstr>
      <vt:lpstr>Скумпия</vt:lpstr>
      <vt:lpstr>Смородина серебристая</vt:lpstr>
      <vt:lpstr>Чубушник обыкновенный</vt:lpstr>
      <vt:lpstr>Шиповник обыкновенный</vt:lpstr>
      <vt:lpstr>Амброзия полыннолистная</vt:lpstr>
      <vt:lpstr>Вьюнок полевой</vt:lpstr>
      <vt:lpstr>Живокость полевая</vt:lpstr>
      <vt:lpstr>Одуванчик лекарственный</vt:lpstr>
      <vt:lpstr>Пастушья сумка</vt:lpstr>
      <vt:lpstr>Подорожник большой</vt:lpstr>
      <vt:lpstr>Синяк обыкновенный</vt:lpstr>
      <vt:lpstr>Цикорий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общеобразовательное учреждение  Ростовской области  «Волгодонский педагогический колледж»</dc:title>
  <dc:creator>PC</dc:creator>
  <cp:lastModifiedBy>PC</cp:lastModifiedBy>
  <cp:revision>63</cp:revision>
  <dcterms:created xsi:type="dcterms:W3CDTF">2020-04-22T18:00:08Z</dcterms:created>
  <dcterms:modified xsi:type="dcterms:W3CDTF">2020-04-23T14:43:38Z</dcterms:modified>
</cp:coreProperties>
</file>