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3" r:id="rId27"/>
    <p:sldId id="284" r:id="rId28"/>
    <p:sldId id="285" r:id="rId29"/>
    <p:sldId id="287" r:id="rId30"/>
    <p:sldId id="288" r:id="rId31"/>
    <p:sldId id="28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12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amond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Relationship Id="rId6" Type="http://schemas.openxmlformats.org/officeDocument/2006/relationships/slide" Target="slide3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jpeg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Relationship Id="rId5" Type="http://schemas.openxmlformats.org/officeDocument/2006/relationships/slide" Target="slide3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Relationship Id="rId5" Type="http://schemas.openxmlformats.org/officeDocument/2006/relationships/slide" Target="slide3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Relationship Id="rId5" Type="http://schemas.openxmlformats.org/officeDocument/2006/relationships/slide" Target="slide4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Relationship Id="rId6" Type="http://schemas.openxmlformats.org/officeDocument/2006/relationships/slide" Target="slide4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Relationship Id="rId5" Type="http://schemas.openxmlformats.org/officeDocument/2006/relationships/slide" Target="slide4.xml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Relationship Id="rId5" Type="http://schemas.openxmlformats.org/officeDocument/2006/relationships/slide" Target="slide4.xml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Relationship Id="rId5" Type="http://schemas.openxmlformats.org/officeDocument/2006/relationships/slide" Target="slide4.xml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8.xml"/><Relationship Id="rId5" Type="http://schemas.openxmlformats.org/officeDocument/2006/relationships/slide" Target="slide4.xml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8.xml"/><Relationship Id="rId5" Type="http://schemas.openxmlformats.org/officeDocument/2006/relationships/slide" Target="slide4.xml"/><Relationship Id="rId4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8.xml"/><Relationship Id="rId5" Type="http://schemas.openxmlformats.org/officeDocument/2006/relationships/slide" Target="slide5.xml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8.xml"/><Relationship Id="rId4" Type="http://schemas.openxmlformats.org/officeDocument/2006/relationships/slide" Target="slide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8.xml"/><Relationship Id="rId4" Type="http://schemas.openxmlformats.org/officeDocument/2006/relationships/slide" Target="slid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8.xml"/><Relationship Id="rId5" Type="http://schemas.openxmlformats.org/officeDocument/2006/relationships/slide" Target="slide5.xml"/><Relationship Id="rId4" Type="http://schemas.openxmlformats.org/officeDocument/2006/relationships/image" Target="../media/image6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8.xml"/><Relationship Id="rId5" Type="http://schemas.openxmlformats.org/officeDocument/2006/relationships/slide" Target="slide5.xml"/><Relationship Id="rId4" Type="http://schemas.openxmlformats.org/officeDocument/2006/relationships/image" Target="../media/image7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8.xml"/><Relationship Id="rId5" Type="http://schemas.openxmlformats.org/officeDocument/2006/relationships/slide" Target="slide5.xml"/><Relationship Id="rId4" Type="http://schemas.openxmlformats.org/officeDocument/2006/relationships/image" Target="../media/image7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8.xml"/><Relationship Id="rId5" Type="http://schemas.openxmlformats.org/officeDocument/2006/relationships/slide" Target="slide5.xml"/><Relationship Id="rId4" Type="http://schemas.openxmlformats.org/officeDocument/2006/relationships/image" Target="../media/image7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6.xml"/><Relationship Id="rId7" Type="http://schemas.openxmlformats.org/officeDocument/2006/relationships/slide" Target="slide1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10" Type="http://schemas.openxmlformats.org/officeDocument/2006/relationships/slide" Target="slide13.xml"/><Relationship Id="rId4" Type="http://schemas.openxmlformats.org/officeDocument/2006/relationships/slide" Target="slide7.xml"/><Relationship Id="rId9" Type="http://schemas.openxmlformats.org/officeDocument/2006/relationships/slide" Target="slide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slide" Target="slide14.xml"/><Relationship Id="rId7" Type="http://schemas.openxmlformats.org/officeDocument/2006/relationships/slide" Target="slide1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openxmlformats.org/officeDocument/2006/relationships/slide" Target="slide16.xml"/><Relationship Id="rId10" Type="http://schemas.openxmlformats.org/officeDocument/2006/relationships/slide" Target="slide21.xml"/><Relationship Id="rId4" Type="http://schemas.openxmlformats.org/officeDocument/2006/relationships/slide" Target="slide15.xml"/><Relationship Id="rId9" Type="http://schemas.openxmlformats.org/officeDocument/2006/relationships/slide" Target="slide2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slide" Target="slide22.xml"/><Relationship Id="rId7" Type="http://schemas.openxmlformats.org/officeDocument/2006/relationships/slide" Target="slide2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5.xml"/><Relationship Id="rId11" Type="http://schemas.openxmlformats.org/officeDocument/2006/relationships/slide" Target="slide30.xml"/><Relationship Id="rId5" Type="http://schemas.openxmlformats.org/officeDocument/2006/relationships/slide" Target="slide24.xml"/><Relationship Id="rId10" Type="http://schemas.openxmlformats.org/officeDocument/2006/relationships/slide" Target="slide29.xml"/><Relationship Id="rId4" Type="http://schemas.openxmlformats.org/officeDocument/2006/relationships/slide" Target="slide23.xml"/><Relationship Id="rId9" Type="http://schemas.openxmlformats.org/officeDocument/2006/relationships/slide" Target="slide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5" Type="http://schemas.openxmlformats.org/officeDocument/2006/relationships/slide" Target="slide3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5" Type="http://schemas.openxmlformats.org/officeDocument/2006/relationships/slide" Target="slide3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6" Type="http://schemas.openxmlformats.org/officeDocument/2006/relationships/slide" Target="slide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5" Type="http://schemas.openxmlformats.org/officeDocument/2006/relationships/slide" Target="slide3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_3249-31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2283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Государственное бюджетное профессиональное общеобразовательное учреждение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Ростовской области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«Волгодонский педагогический колледж»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«Растения Донского края»</a:t>
            </a:r>
          </a:p>
          <a:p>
            <a:pPr algn="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Выполнила:</a:t>
            </a:r>
          </a:p>
          <a:p>
            <a:pPr algn="r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Студентка группы ПНК – 2.2</a:t>
            </a:r>
          </a:p>
          <a:p>
            <a:pPr algn="r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Сдобникова Р. В.</a:t>
            </a:r>
          </a:p>
          <a:p>
            <a:pPr algn="r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Проверил:</a:t>
            </a:r>
          </a:p>
          <a:p>
            <a:pPr algn="r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Петренко Н. М.</a:t>
            </a:r>
          </a:p>
          <a:p>
            <a:pPr algn="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Волгодонск, 2020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kisspng-sugar-maple-silver-maple-maple-leaf-red-maple-csr-5b39b06c9f18f6.0981199315305073726517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tretch>
            <a:fillRect/>
          </a:stretch>
        </p:blipFill>
        <p:spPr>
          <a:xfrm rot="19896891">
            <a:off x="6488842" y="2834105"/>
            <a:ext cx="2264909" cy="2214578"/>
          </a:xfrm>
          <a:prstGeom prst="rect">
            <a:avLst/>
          </a:prstGeom>
        </p:spPr>
      </p:pic>
      <p:pic>
        <p:nvPicPr>
          <p:cNvPr id="8" name="Рисунок 7" descr="maple_seeds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3635418">
            <a:off x="4180844" y="3307692"/>
            <a:ext cx="2538035" cy="17328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4143404" cy="5841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0" dirty="0" smtClean="0">
                <a:latin typeface="Times New Roman" pitchFamily="18" charset="0"/>
                <a:cs typeface="Times New Roman" pitchFamily="18" charset="0"/>
              </a:rPr>
              <a:t>Клён остролистный</a:t>
            </a:r>
            <a:endParaRPr lang="ru-RU" sz="36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acer_platanoides.jpg"/>
          <p:cNvPicPr>
            <a:picLocks noGrp="1" noChangeAspect="1"/>
          </p:cNvPicPr>
          <p:nvPr>
            <p:ph idx="1"/>
          </p:nvPr>
        </p:nvPicPr>
        <p:blipFill>
          <a:blip r:embed="rId4" cstate="email"/>
          <a:stretch>
            <a:fillRect/>
          </a:stretch>
        </p:blipFill>
        <p:spPr>
          <a:xfrm>
            <a:off x="5214942" y="285728"/>
            <a:ext cx="3614737" cy="271105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857232"/>
            <a:ext cx="4186238" cy="5572164"/>
          </a:xfrm>
        </p:spPr>
        <p:txBody>
          <a:bodyPr>
            <a:noAutofit/>
          </a:bodyPr>
          <a:lstStyle/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Отдел: Цветковые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Семейство: Кленовые</a:t>
            </a:r>
          </a:p>
          <a:p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Листопадное дерево высотой до 28 м с густой шаровидной кроной.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Листья похожи на ладонь человека, достигают 18 см в длину.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Цветки душистые, яркие, желтовато-зелёные, собраны в щиток из 15—30.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Плод представляет собой двойную крылатку.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Обильное плодоношение происходит в сентябре. 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В природе растёт в лиственных или смешанных лесах. </a:t>
            </a:r>
            <a:endParaRPr lang="ru-RU" sz="175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acer_platanoides1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167449" y="4929198"/>
            <a:ext cx="2286016" cy="1714512"/>
          </a:xfrm>
          <a:prstGeom prst="rect">
            <a:avLst/>
          </a:prstGeom>
        </p:spPr>
      </p:pic>
      <p:sp>
        <p:nvSpPr>
          <p:cNvPr id="9" name="Стрелка вправо 8">
            <a:hlinkClick r:id="rId6" action="ppaction://hlinksldjump"/>
          </p:cNvPr>
          <p:cNvSpPr/>
          <p:nvPr/>
        </p:nvSpPr>
        <p:spPr>
          <a:xfrm flipH="1">
            <a:off x="571472" y="5643578"/>
            <a:ext cx="78581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4686304" cy="584182"/>
          </a:xfrm>
        </p:spPr>
        <p:txBody>
          <a:bodyPr>
            <a:normAutofit/>
          </a:bodyPr>
          <a:lstStyle/>
          <a:p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Робиния псевдоакация</a:t>
            </a: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medium_robinia_pseudoacacia_frisia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5486379" y="214291"/>
            <a:ext cx="3200422" cy="400052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928670"/>
            <a:ext cx="4614866" cy="5643602"/>
          </a:xfrm>
        </p:spPr>
        <p:txBody>
          <a:bodyPr>
            <a:normAutofit/>
          </a:bodyPr>
          <a:lstStyle/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Отдел: Цветковые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Семейство: Бобовые</a:t>
            </a:r>
          </a:p>
          <a:p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Крупные деревья высотой 20 - 25 м и диаметром ствола до 1 м.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Крона ажурная, раскидистая.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Листья светло-зелёные с серебристым оттенком, очерёдные. 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Соцветие - кисть из 5 – 15 цветков.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Плоды — продолговато - линейные, плоские коричневые бобы.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Цветение происходит в мае — июне или июле.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Семена созревают к концу сентября.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Наиболее часто встречается в низкогорных лесах. </a:t>
            </a:r>
          </a:p>
        </p:txBody>
      </p:sp>
      <p:pic>
        <p:nvPicPr>
          <p:cNvPr id="6" name="Рисунок 5" descr="Robinia_Pseudoacacia_flower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00628" y="4286256"/>
            <a:ext cx="1643074" cy="2192872"/>
          </a:xfrm>
          <a:prstGeom prst="rect">
            <a:avLst/>
          </a:prstGeom>
        </p:spPr>
      </p:pic>
      <p:sp>
        <p:nvSpPr>
          <p:cNvPr id="7" name="Стрелка вправо 6">
            <a:hlinkClick r:id="rId4" action="ppaction://hlinksldjump"/>
          </p:cNvPr>
          <p:cNvSpPr/>
          <p:nvPr/>
        </p:nvSpPr>
        <p:spPr>
          <a:xfrm flipH="1">
            <a:off x="642910" y="5857892"/>
            <a:ext cx="78581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Робиния-4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flipH="1">
            <a:off x="6858016" y="4286256"/>
            <a:ext cx="2026441" cy="1714512"/>
          </a:xfrm>
          <a:prstGeom prst="rect">
            <a:avLst/>
          </a:prstGeom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06" y="214290"/>
            <a:ext cx="4937139" cy="928694"/>
          </a:xfrm>
        </p:spPr>
        <p:txBody>
          <a:bodyPr>
            <a:noAutofit/>
          </a:bodyPr>
          <a:lstStyle/>
          <a:p>
            <a:pPr algn="ctr"/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Тополь туркестанский </a:t>
            </a:r>
            <a:r>
              <a:rPr lang="ru-RU" sz="3200" b="0" dirty="0" err="1" smtClean="0">
                <a:latin typeface="Times New Roman" pitchFamily="18" charset="0"/>
                <a:cs typeface="Times New Roman" pitchFamily="18" charset="0"/>
              </a:rPr>
              <a:t>Болле</a:t>
            </a: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topol3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 flipH="1">
            <a:off x="285720" y="214290"/>
            <a:ext cx="2802920" cy="471490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00628" y="1214422"/>
            <a:ext cx="3508379" cy="4976815"/>
          </a:xfrm>
        </p:spPr>
        <p:txBody>
          <a:bodyPr>
            <a:normAutofit/>
          </a:bodyPr>
          <a:lstStyle/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Отдел: Цветковые 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Семейство: Ивовые</a:t>
            </a:r>
          </a:p>
          <a:p>
            <a:pPr algn="r"/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Стройное дерево</a:t>
            </a:r>
            <a:r>
              <a:rPr lang="ru-RU" sz="175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высотой до 30 м.</a:t>
            </a:r>
          </a:p>
          <a:p>
            <a:pPr algn="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Крона узкая, пирамидальная.</a:t>
            </a:r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Листья лопастные, темно-зеленые сверху и беловойлочные снизу.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Сережки тополя </a:t>
            </a:r>
            <a:r>
              <a:rPr lang="ru-RU" sz="1750" dirty="0" err="1" smtClean="0">
                <a:latin typeface="Times New Roman" pitchFamily="18" charset="0"/>
                <a:cs typeface="Times New Roman" pitchFamily="18" charset="0"/>
              </a:rPr>
              <a:t>Болле</a:t>
            </a:r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 небольшие, </a:t>
            </a:r>
            <a:r>
              <a:rPr lang="ru-RU" sz="1750" dirty="0" err="1" smtClean="0">
                <a:latin typeface="Times New Roman" pitchFamily="18" charset="0"/>
                <a:cs typeface="Times New Roman" pitchFamily="18" charset="0"/>
              </a:rPr>
              <a:t>яркокрасные</a:t>
            </a:r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75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Цветет и плодоносит в середине мая.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Распространен на равнинах и в предгорных районах.</a:t>
            </a:r>
          </a:p>
          <a:p>
            <a:pPr algn="r"/>
            <a:endParaRPr lang="ru-RU" sz="175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6ad7fa7e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428860" y="3429000"/>
            <a:ext cx="2053128" cy="2143140"/>
          </a:xfrm>
          <a:prstGeom prst="rect">
            <a:avLst/>
          </a:prstGeom>
        </p:spPr>
      </p:pic>
      <p:pic>
        <p:nvPicPr>
          <p:cNvPr id="7" name="Рисунок 6" descr="unnamed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85720" y="5072074"/>
            <a:ext cx="2069874" cy="1604961"/>
          </a:xfrm>
          <a:prstGeom prst="rect">
            <a:avLst/>
          </a:prstGeom>
        </p:spPr>
      </p:pic>
      <p:sp>
        <p:nvSpPr>
          <p:cNvPr id="8" name="Стрелка вправо 7">
            <a:hlinkClick r:id="rId5" action="ppaction://hlinksldjump"/>
          </p:cNvPr>
          <p:cNvSpPr/>
          <p:nvPr/>
        </p:nvSpPr>
        <p:spPr>
          <a:xfrm flipH="1">
            <a:off x="7500958" y="5715016"/>
            <a:ext cx="78581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72" y="285728"/>
            <a:ext cx="4543428" cy="500066"/>
          </a:xfrm>
        </p:spPr>
        <p:txBody>
          <a:bodyPr>
            <a:noAutofit/>
          </a:bodyPr>
          <a:lstStyle/>
          <a:p>
            <a:pPr algn="ctr"/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Ясень обыкновенный</a:t>
            </a: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715x715_c8f1421afdff385eaf2d403c8dbf6969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85720" y="285728"/>
            <a:ext cx="3686175" cy="263483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071934" y="857232"/>
            <a:ext cx="4643470" cy="5340369"/>
          </a:xfrm>
        </p:spPr>
        <p:txBody>
          <a:bodyPr>
            <a:noAutofit/>
          </a:bodyPr>
          <a:lstStyle/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Отдел: Цветковые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Семейство: Маслиновые</a:t>
            </a:r>
          </a:p>
          <a:p>
            <a:pPr algn="r"/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Дерево высотой 20—30 м и диаметром ствола до 1 м. 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Крона высокоподнятая, ажурная.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Листочки продолговатые, пильчатые по краю, ярко-зелёного цвета.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Цветки мелкие, собраны пучками в метёлки. 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Цветёт ясень в апреле—мае.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Плоды — узкие крылатки, длиной до 5 см созревают в августе.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Распространён в широколиственных и смешанных лесах, чаще на опушках или светлых полянах.</a:t>
            </a:r>
          </a:p>
          <a:p>
            <a:pPr algn="r"/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75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unnamed (3)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20861347">
            <a:off x="678940" y="3065815"/>
            <a:ext cx="2746340" cy="1571636"/>
          </a:xfrm>
          <a:prstGeom prst="rect">
            <a:avLst/>
          </a:prstGeom>
        </p:spPr>
      </p:pic>
      <p:pic>
        <p:nvPicPr>
          <p:cNvPr id="6" name="Рисунок 5" descr="unnamed (2)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flipH="1">
            <a:off x="214282" y="4786322"/>
            <a:ext cx="2786082" cy="1857388"/>
          </a:xfrm>
          <a:prstGeom prst="rect">
            <a:avLst/>
          </a:prstGeom>
        </p:spPr>
      </p:pic>
      <p:sp>
        <p:nvSpPr>
          <p:cNvPr id="8" name="Стрелка вправо 7">
            <a:hlinkClick r:id="rId5" action="ppaction://hlinksldjump"/>
          </p:cNvPr>
          <p:cNvSpPr/>
          <p:nvPr/>
        </p:nvSpPr>
        <p:spPr>
          <a:xfrm flipH="1">
            <a:off x="7500958" y="5572140"/>
            <a:ext cx="78581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5472122" cy="584182"/>
          </a:xfrm>
        </p:spPr>
        <p:txBody>
          <a:bodyPr>
            <a:noAutofit/>
          </a:bodyPr>
          <a:lstStyle/>
          <a:p>
            <a:pPr algn="ctr"/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Бирючина обыкновенная</a:t>
            </a: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928670"/>
            <a:ext cx="3471858" cy="5429288"/>
          </a:xfrm>
        </p:spPr>
        <p:txBody>
          <a:bodyPr>
            <a:noAutofit/>
          </a:bodyPr>
          <a:lstStyle/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Отдел: Цветковые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Семейство: Маслиновые</a:t>
            </a:r>
          </a:p>
          <a:p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Листопадный кустарник высотой до 5 метров.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Листья простые, копьевидные, тёмно-зелёные, заострённые.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Цветки белые, ароматные, собраны в соцветия. Плоды округлой формы, представляют собой блестящую круглую ягоду. Для людей ядовиты.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Цветение в июне — июле.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Обитает в тёплых лиственных лесах, дубово-грабовых рощах.</a:t>
            </a:r>
          </a:p>
          <a:p>
            <a:endParaRPr lang="ru-RU" sz="175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birushina1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929454" y="285728"/>
            <a:ext cx="1854845" cy="1785950"/>
          </a:xfrm>
          <a:prstGeom prst="rect">
            <a:avLst/>
          </a:prstGeom>
        </p:spPr>
      </p:pic>
      <p:pic>
        <p:nvPicPr>
          <p:cNvPr id="5" name="Содержимое 4" descr="kustarnik-biryuchin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29058" y="2000240"/>
            <a:ext cx="3714776" cy="2786083"/>
          </a:xfrm>
        </p:spPr>
      </p:pic>
      <p:pic>
        <p:nvPicPr>
          <p:cNvPr id="7" name="Рисунок 6" descr="o_1a07qgg7o2ql1pmn15p6dr036vm-317x39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901824" y="4429132"/>
            <a:ext cx="1829758" cy="2268438"/>
          </a:xfrm>
          <a:prstGeom prst="rect">
            <a:avLst/>
          </a:prstGeom>
        </p:spPr>
      </p:pic>
      <p:sp>
        <p:nvSpPr>
          <p:cNvPr id="8" name="Стрелка вправо 7">
            <a:hlinkClick r:id="rId5" action="ppaction://hlinksldjump"/>
          </p:cNvPr>
          <p:cNvSpPr/>
          <p:nvPr/>
        </p:nvSpPr>
        <p:spPr>
          <a:xfrm flipH="1">
            <a:off x="571472" y="5786454"/>
            <a:ext cx="78581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Без названия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143372" y="4214818"/>
            <a:ext cx="1521239" cy="22860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3857652" cy="928694"/>
          </a:xfrm>
        </p:spPr>
        <p:txBody>
          <a:bodyPr>
            <a:noAutofit/>
          </a:bodyPr>
          <a:lstStyle/>
          <a:p>
            <a:pPr algn="ctr"/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Боярышник обыкновенный</a:t>
            </a: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142984"/>
            <a:ext cx="3757610" cy="4983179"/>
          </a:xfrm>
        </p:spPr>
        <p:txBody>
          <a:bodyPr>
            <a:normAutofit lnSpcReduction="10000"/>
          </a:bodyPr>
          <a:lstStyle/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Отдел: Цветковые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Семейство: Розовые</a:t>
            </a:r>
          </a:p>
          <a:p>
            <a:r>
              <a:rPr lang="ru-RU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Большой кустарник с несимметричной кроной, достигающий в высоту 3 - 8 м. </a:t>
            </a:r>
          </a:p>
          <a:p>
            <a:r>
              <a:rPr lang="ru-RU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Листья - тонкие, тёмно-зелёные. </a:t>
            </a:r>
          </a:p>
          <a:p>
            <a:r>
              <a:rPr lang="ru-RU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Соцветия прямостоящие, редкие (6 – 12 цветков). </a:t>
            </a:r>
          </a:p>
          <a:p>
            <a:r>
              <a:rPr lang="ru-RU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Цветки белые или </a:t>
            </a:r>
            <a:r>
              <a:rPr lang="ru-RU" sz="19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розовые</a:t>
            </a:r>
            <a:r>
              <a:rPr lang="ru-RU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Плоды почти шаровидные, красного или красно-коричневого цвета, сочные. </a:t>
            </a:r>
          </a:p>
          <a:p>
            <a:r>
              <a:rPr lang="ru-RU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Цветение в мае — июне. </a:t>
            </a:r>
          </a:p>
          <a:p>
            <a:r>
              <a:rPr lang="ru-RU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Плодоношение с августа.</a:t>
            </a:r>
          </a:p>
          <a:p>
            <a:r>
              <a:rPr lang="ru-RU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Растёт в сосновых и лиственных лесах на солнечных участках.</a:t>
            </a:r>
          </a:p>
          <a:p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Рисунок 5" descr="img1603_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539550" y="214291"/>
            <a:ext cx="2318698" cy="1500198"/>
          </a:xfrm>
          <a:prstGeom prst="rect">
            <a:avLst/>
          </a:prstGeom>
        </p:spPr>
      </p:pic>
      <p:pic>
        <p:nvPicPr>
          <p:cNvPr id="7" name="Рисунок 6" descr="post_5a11d4602d9cd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286248" y="500042"/>
            <a:ext cx="2217859" cy="2214578"/>
          </a:xfrm>
          <a:prstGeom prst="rect">
            <a:avLst/>
          </a:prstGeom>
        </p:spPr>
      </p:pic>
      <p:pic>
        <p:nvPicPr>
          <p:cNvPr id="5" name="Содержимое 4" descr="crataegus_pauls_scarlet4.jpg"/>
          <p:cNvPicPr>
            <a:picLocks noGrp="1" noChangeAspect="1"/>
          </p:cNvPicPr>
          <p:nvPr>
            <p:ph idx="1"/>
          </p:nvPr>
        </p:nvPicPr>
        <p:blipFill>
          <a:blip r:embed="rId5" cstate="email"/>
          <a:stretch>
            <a:fillRect/>
          </a:stretch>
        </p:blipFill>
        <p:spPr>
          <a:xfrm>
            <a:off x="5715008" y="2786058"/>
            <a:ext cx="3198022" cy="3198022"/>
          </a:xfrm>
        </p:spPr>
      </p:pic>
      <p:sp>
        <p:nvSpPr>
          <p:cNvPr id="9" name="Стрелка вправо 8">
            <a:hlinkClick r:id="rId6" action="ppaction://hlinksldjump"/>
          </p:cNvPr>
          <p:cNvSpPr/>
          <p:nvPr/>
        </p:nvSpPr>
        <p:spPr>
          <a:xfrm flipH="1">
            <a:off x="642910" y="5929330"/>
            <a:ext cx="78581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24" y="285728"/>
            <a:ext cx="4214842" cy="571504"/>
          </a:xfrm>
        </p:spPr>
        <p:txBody>
          <a:bodyPr>
            <a:noAutofit/>
          </a:bodyPr>
          <a:lstStyle/>
          <a:p>
            <a:pPr algn="ctr"/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Виноград девичий</a:t>
            </a: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43504" y="928670"/>
            <a:ext cx="3471858" cy="5500726"/>
          </a:xfrm>
        </p:spPr>
        <p:txBody>
          <a:bodyPr>
            <a:normAutofit/>
          </a:bodyPr>
          <a:lstStyle/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Отдел: Цветковые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Семейство: </a:t>
            </a:r>
            <a:r>
              <a:rPr lang="ru-RU" sz="1750" dirty="0" err="1" smtClean="0">
                <a:latin typeface="Times New Roman" pitchFamily="18" charset="0"/>
                <a:cs typeface="Times New Roman" pitchFamily="18" charset="0"/>
              </a:rPr>
              <a:t>Виноградовые</a:t>
            </a:r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Крупная вьющаяся лиана до 15-20 м.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Листья сложные, пальчатые, длиной до 10 см. 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Цветки на тонких цветоножках в зонтиках, собранных в соцветия. 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Плод — синевато - черная ягода с сизым налетом. 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Цветет в первой половине июля. Плоды созревают в середине - конце сентября.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Может расти везде, но лучше всего в районах высокой влажности.</a:t>
            </a:r>
          </a:p>
          <a:p>
            <a:endParaRPr lang="ru-RU" sz="175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dev.vinograd-4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500298" y="2928934"/>
            <a:ext cx="2433630" cy="1726026"/>
          </a:xfrm>
          <a:prstGeom prst="rect">
            <a:avLst/>
          </a:prstGeom>
        </p:spPr>
      </p:pic>
      <p:pic>
        <p:nvPicPr>
          <p:cNvPr id="7" name="Рисунок 6" descr="4776625_large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85720" y="3429000"/>
            <a:ext cx="2089228" cy="3143272"/>
          </a:xfrm>
          <a:prstGeom prst="rect">
            <a:avLst/>
          </a:prstGeom>
        </p:spPr>
      </p:pic>
      <p:pic>
        <p:nvPicPr>
          <p:cNvPr id="9" name="Содержимое 8" descr="original.jpg"/>
          <p:cNvPicPr>
            <a:picLocks noGrp="1" noChangeAspect="1"/>
          </p:cNvPicPr>
          <p:nvPr>
            <p:ph idx="1"/>
          </p:nvPr>
        </p:nvPicPr>
        <p:blipFill>
          <a:blip r:embed="rId4" cstate="email"/>
          <a:stretch>
            <a:fillRect/>
          </a:stretch>
        </p:blipFill>
        <p:spPr>
          <a:xfrm>
            <a:off x="357158" y="285728"/>
            <a:ext cx="4112384" cy="2500330"/>
          </a:xfrm>
        </p:spPr>
      </p:pic>
      <p:sp>
        <p:nvSpPr>
          <p:cNvPr id="10" name="Стрелка вправо 9">
            <a:hlinkClick r:id="rId5" action="ppaction://hlinksldjump"/>
          </p:cNvPr>
          <p:cNvSpPr/>
          <p:nvPr/>
        </p:nvSpPr>
        <p:spPr>
          <a:xfrm flipH="1">
            <a:off x="7786710" y="5786454"/>
            <a:ext cx="78581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285728"/>
            <a:ext cx="3929090" cy="941372"/>
          </a:xfrm>
        </p:spPr>
        <p:txBody>
          <a:bodyPr>
            <a:noAutofit/>
          </a:bodyPr>
          <a:lstStyle/>
          <a:p>
            <a:pPr algn="ctr"/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Сирень обыкновенная</a:t>
            </a: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unnamed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14282" y="214290"/>
            <a:ext cx="4585057" cy="314327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86380" y="1285860"/>
            <a:ext cx="3471858" cy="4840303"/>
          </a:xfrm>
        </p:spPr>
        <p:txBody>
          <a:bodyPr>
            <a:noAutofit/>
          </a:bodyPr>
          <a:lstStyle/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Отдел: Цветковые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Семейство: Маслиновые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Многоствольный листопадный     кустарник высотой 2—8 м.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Листья простые, сердцевидные, заострённые, зелёные. 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Цветки от лиловых и фиолетовых до белых цветов, душистые, собраны в пирамидальные метёлки. 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Цветёт ежегодно в мае</a:t>
            </a:r>
            <a:r>
              <a:rPr lang="ru-RU" sz="1750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— начале июня.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Встречается как на горных склонах, так и в долинах рек.</a:t>
            </a:r>
          </a:p>
          <a:p>
            <a:endParaRPr lang="ru-RU" sz="175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5c379ba2e40e05c379ba2e412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14282" y="3500438"/>
            <a:ext cx="2500126" cy="2571744"/>
          </a:xfrm>
          <a:prstGeom prst="rect">
            <a:avLst/>
          </a:prstGeom>
        </p:spPr>
      </p:pic>
      <p:pic>
        <p:nvPicPr>
          <p:cNvPr id="8" name="Рисунок 7" descr="sireni_india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857488" y="4143380"/>
            <a:ext cx="2374527" cy="2500330"/>
          </a:xfrm>
          <a:prstGeom prst="rect">
            <a:avLst/>
          </a:prstGeom>
        </p:spPr>
      </p:pic>
      <p:sp>
        <p:nvSpPr>
          <p:cNvPr id="9" name="Стрелка вправо 8">
            <a:hlinkClick r:id="rId5" action="ppaction://hlinksldjump"/>
          </p:cNvPr>
          <p:cNvSpPr/>
          <p:nvPr/>
        </p:nvSpPr>
        <p:spPr>
          <a:xfrm flipH="1">
            <a:off x="7786710" y="5929330"/>
            <a:ext cx="78581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584182"/>
          </a:xfrm>
        </p:spPr>
        <p:txBody>
          <a:bodyPr>
            <a:normAutofit/>
          </a:bodyPr>
          <a:lstStyle/>
          <a:p>
            <a:pPr algn="ctr"/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Скумпия</a:t>
            </a: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8596" y="1000108"/>
            <a:ext cx="3214710" cy="4691063"/>
          </a:xfrm>
        </p:spPr>
        <p:txBody>
          <a:bodyPr>
            <a:normAutofit/>
          </a:bodyPr>
          <a:lstStyle/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Отдел: Цветковые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Семейство: </a:t>
            </a:r>
            <a:r>
              <a:rPr lang="ru-RU" sz="1750" dirty="0" err="1" smtClean="0">
                <a:latin typeface="Times New Roman" pitchFamily="18" charset="0"/>
                <a:cs typeface="Times New Roman" pitchFamily="18" charset="0"/>
              </a:rPr>
              <a:t>Сумаховые</a:t>
            </a:r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Листопадное растение; кустарник, вырастающий до 2—5 м.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Листья простые, очередные, сизоватые.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Цветки мелкие, желтовато-белые или зеленоватые, в рыхлых метёлках с многочисленными цветками, покрытыми длинными волосками.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Цветёт растение в мае-июне.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Рисунок 6" descr="41a132a6c5ea775557e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flipH="1">
            <a:off x="3539928" y="142852"/>
            <a:ext cx="3175212" cy="2214578"/>
          </a:xfrm>
          <a:prstGeom prst="rect">
            <a:avLst/>
          </a:prstGeom>
        </p:spPr>
      </p:pic>
      <p:pic>
        <p:nvPicPr>
          <p:cNvPr id="5" name="Содержимое 4" descr="cotunis-3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5643570" y="1928802"/>
            <a:ext cx="3071834" cy="3071834"/>
          </a:xfrm>
        </p:spPr>
      </p:pic>
      <p:pic>
        <p:nvPicPr>
          <p:cNvPr id="6" name="Рисунок 5" descr="f80ba65f185af86afaeb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714744" y="4572008"/>
            <a:ext cx="2714644" cy="2022464"/>
          </a:xfrm>
          <a:prstGeom prst="rect">
            <a:avLst/>
          </a:prstGeom>
        </p:spPr>
      </p:pic>
      <p:sp>
        <p:nvSpPr>
          <p:cNvPr id="8" name="Стрелка вправо 7">
            <a:hlinkClick r:id="rId5" action="ppaction://hlinksldjump"/>
          </p:cNvPr>
          <p:cNvSpPr/>
          <p:nvPr/>
        </p:nvSpPr>
        <p:spPr>
          <a:xfrm flipH="1">
            <a:off x="642910" y="5715016"/>
            <a:ext cx="78581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4257676" cy="1084248"/>
          </a:xfrm>
        </p:spPr>
        <p:txBody>
          <a:bodyPr>
            <a:normAutofit/>
          </a:bodyPr>
          <a:lstStyle/>
          <a:p>
            <a:pPr algn="ctr"/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Смородина серебристая</a:t>
            </a: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Куст-смородины-фото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4929190" y="357166"/>
            <a:ext cx="4001576" cy="300118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686172" cy="4691063"/>
          </a:xfrm>
        </p:spPr>
        <p:txBody>
          <a:bodyPr/>
          <a:lstStyle/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Отдел: Цветковые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Семейство: Крыжовниковые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Кустарник с очередными листьями, имеющими форму ладони человека.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Цветы расположены в кистях. 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Плод – ягода – имеет шаровидную форму, черный цвет и душистый запах.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Цветёт кустарник в мае, а плодоносит в июле.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Растёт в сырых лесах, у берегов рек и других водоёмов.</a:t>
            </a:r>
          </a:p>
          <a:p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Рисунок 5" descr="Листья-смородины-фото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357950" y="4143380"/>
            <a:ext cx="2569484" cy="1928826"/>
          </a:xfrm>
          <a:prstGeom prst="rect">
            <a:avLst/>
          </a:prstGeom>
        </p:spPr>
      </p:pic>
      <p:pic>
        <p:nvPicPr>
          <p:cNvPr id="8" name="Рисунок 7" descr="rowanberries-1686205_960_720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286248" y="3214686"/>
            <a:ext cx="2283668" cy="2357454"/>
          </a:xfrm>
          <a:prstGeom prst="rect">
            <a:avLst/>
          </a:prstGeom>
        </p:spPr>
      </p:pic>
      <p:sp>
        <p:nvSpPr>
          <p:cNvPr id="9" name="Стрелка вправо 8">
            <a:hlinkClick r:id="rId5" action="ppaction://hlinksldjump"/>
          </p:cNvPr>
          <p:cNvSpPr/>
          <p:nvPr/>
        </p:nvSpPr>
        <p:spPr>
          <a:xfrm flipH="1">
            <a:off x="642910" y="5715016"/>
            <a:ext cx="78581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nnam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762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Содержание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В данной презентации будут представлены и описаны растения Донского края, в частности, травянистые, кустарниковые и древесные растения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28" y="285728"/>
            <a:ext cx="3794131" cy="1071570"/>
          </a:xfrm>
        </p:spPr>
        <p:txBody>
          <a:bodyPr>
            <a:normAutofit/>
          </a:bodyPr>
          <a:lstStyle/>
          <a:p>
            <a:pPr algn="ctr"/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Чубушник обыкновенный</a:t>
            </a: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57752" y="1428736"/>
            <a:ext cx="3929090" cy="5143536"/>
          </a:xfrm>
        </p:spPr>
        <p:txBody>
          <a:bodyPr>
            <a:normAutofit/>
          </a:bodyPr>
          <a:lstStyle/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Отдел: Цветковые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Семейство: Гортензиевые</a:t>
            </a:r>
          </a:p>
          <a:p>
            <a:pPr algn="r"/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Листопадный кустарник до 2,5 м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Листья простые (5—7 см), яйцевидной формы, зазубренные. 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Соцветие — кисть, состоящая из 3 – 9 цветков. 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Цветки белого цвета, крупные, ароматные.</a:t>
            </a:r>
          </a:p>
          <a:p>
            <a:pPr algn="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Цветет с конца весны - начала лета.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Растёт в местах, хорошо освещаемых солнцем. </a:t>
            </a:r>
          </a:p>
          <a:p>
            <a:pPr algn="r"/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" name="Рисунок 6" descr="1304779779_flowersjasmine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57158" y="4429132"/>
            <a:ext cx="2952770" cy="2214578"/>
          </a:xfrm>
          <a:prstGeom prst="rect">
            <a:avLst/>
          </a:prstGeom>
        </p:spPr>
      </p:pic>
      <p:pic>
        <p:nvPicPr>
          <p:cNvPr id="8" name="Рисунок 7" descr="unnamed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62655">
            <a:off x="2437374" y="3234649"/>
            <a:ext cx="2128355" cy="1515951"/>
          </a:xfrm>
          <a:prstGeom prst="rect">
            <a:avLst/>
          </a:prstGeom>
        </p:spPr>
      </p:pic>
      <p:pic>
        <p:nvPicPr>
          <p:cNvPr id="5" name="Содержимое 4" descr="unnamed (1).jpg"/>
          <p:cNvPicPr>
            <a:picLocks noGrp="1" noChangeAspect="1"/>
          </p:cNvPicPr>
          <p:nvPr>
            <p:ph idx="1"/>
          </p:nvPr>
        </p:nvPicPr>
        <p:blipFill>
          <a:blip r:embed="rId4" cstate="email"/>
          <a:stretch>
            <a:fillRect/>
          </a:stretch>
        </p:blipFill>
        <p:spPr>
          <a:xfrm>
            <a:off x="357158" y="428604"/>
            <a:ext cx="4295382" cy="2844013"/>
          </a:xfrm>
        </p:spPr>
      </p:pic>
      <p:sp>
        <p:nvSpPr>
          <p:cNvPr id="9" name="Стрелка вправо 8">
            <a:hlinkClick r:id="rId5" action="ppaction://hlinksldjump"/>
          </p:cNvPr>
          <p:cNvSpPr/>
          <p:nvPr/>
        </p:nvSpPr>
        <p:spPr>
          <a:xfrm flipH="1">
            <a:off x="7643834" y="5715016"/>
            <a:ext cx="78581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4810" y="285728"/>
            <a:ext cx="4643470" cy="1000132"/>
          </a:xfrm>
        </p:spPr>
        <p:txBody>
          <a:bodyPr>
            <a:noAutofit/>
          </a:bodyPr>
          <a:lstStyle/>
          <a:p>
            <a:pPr algn="ctr"/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Шиповник обыкновенный</a:t>
            </a: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5c4c59dbabb995c4c59dbabee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57158" y="285728"/>
            <a:ext cx="3714776" cy="251985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000496" y="1428736"/>
            <a:ext cx="4643470" cy="4762501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Отдел: Цветковые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Семейство: Розовые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Многостебельный колючий кустарник высотой до 2 метров.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Ветви шиповника густо усажены тонкими и прямыми шипами. 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Листья шиповника очередные, с остропильчатыми краями. 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Цветки крупные, розового цвета.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Плоды насыщенного красного цвета, овальные, ягодообразные.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Цветет в мае-июле. 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Плодоносит в конце августа — середине сентября. 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Растёт в степях и даже пустынях, встречается в горных районах.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Стрелка вправо 5">
            <a:hlinkClick r:id="rId3" action="ppaction://hlinksldjump"/>
          </p:cNvPr>
          <p:cNvSpPr/>
          <p:nvPr/>
        </p:nvSpPr>
        <p:spPr>
          <a:xfrm flipH="1">
            <a:off x="7572396" y="5857892"/>
            <a:ext cx="78581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Divlja_ruza_cvijet_270508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rot="5400000">
            <a:off x="1294566" y="4491856"/>
            <a:ext cx="1768522" cy="2357454"/>
          </a:xfrm>
          <a:prstGeom prst="rect">
            <a:avLst/>
          </a:prstGeom>
        </p:spPr>
      </p:pic>
      <p:pic>
        <p:nvPicPr>
          <p:cNvPr id="8" name="Рисунок 7" descr="109756.pv96hc.840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42844" y="2928934"/>
            <a:ext cx="2643206" cy="1768431"/>
          </a:xfrm>
          <a:prstGeom prst="rect">
            <a:avLst/>
          </a:prstGeom>
        </p:spPr>
      </p:pic>
    </p:spTree>
  </p:cSld>
  <p:clrMapOvr>
    <a:masterClrMapping/>
  </p:clrMapOvr>
  <p:transition spd="med">
    <p:diamond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3829048" cy="1012810"/>
          </a:xfrm>
        </p:spPr>
        <p:txBody>
          <a:bodyPr>
            <a:noAutofit/>
          </a:bodyPr>
          <a:lstStyle/>
          <a:p>
            <a:pPr algn="ctr"/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Амброзия полыннолистная</a:t>
            </a: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ambrozija_olynnolistnaya_rastenie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5072066" y="285728"/>
            <a:ext cx="3680781" cy="28894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85860"/>
            <a:ext cx="4329114" cy="4840303"/>
          </a:xfrm>
        </p:spPr>
        <p:txBody>
          <a:bodyPr>
            <a:normAutofit/>
          </a:bodyPr>
          <a:lstStyle/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Отдел:</a:t>
            </a:r>
            <a:r>
              <a:rPr lang="ru-RU" sz="17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Цветковые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Семейство: Астровые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Сорняк – аллерген до 2 метров высотой.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Стебель прямой, опушён волосками.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Листья покрыты короткими волосками. 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Корзинки собраны в колосовидные соцветия и расположены в верхней части стебля. 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Цветки обратноконические, светло-жёлтые, до 2 мм длиной.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Цветёт в июле — октябре; плоды созревают, начиная с августа.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Произрастает во всех природных зонах, кроме мерзлотных областей.</a:t>
            </a:r>
          </a:p>
          <a:p>
            <a:endParaRPr lang="ru-RU" dirty="0" smtClean="0"/>
          </a:p>
        </p:txBody>
      </p:sp>
      <p:pic>
        <p:nvPicPr>
          <p:cNvPr id="6" name="Рисунок 5" descr="1565428094-1586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310324" y="3214686"/>
            <a:ext cx="2571767" cy="1928826"/>
          </a:xfrm>
          <a:prstGeom prst="rect">
            <a:avLst/>
          </a:prstGeom>
        </p:spPr>
      </p:pic>
      <p:pic>
        <p:nvPicPr>
          <p:cNvPr id="7" name="Рисунок 6" descr="220px-Ambrosia_acanthicarpa_5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929190" y="4429132"/>
            <a:ext cx="1654353" cy="2143140"/>
          </a:xfrm>
          <a:prstGeom prst="rect">
            <a:avLst/>
          </a:prstGeom>
        </p:spPr>
      </p:pic>
      <p:sp>
        <p:nvSpPr>
          <p:cNvPr id="8" name="Стрелка вправо 7">
            <a:hlinkClick r:id="rId5" action="ppaction://hlinksldjump"/>
          </p:cNvPr>
          <p:cNvSpPr/>
          <p:nvPr/>
        </p:nvSpPr>
        <p:spPr>
          <a:xfrm flipH="1">
            <a:off x="571472" y="5857892"/>
            <a:ext cx="78581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428604"/>
            <a:ext cx="3471858" cy="655620"/>
          </a:xfrm>
        </p:spPr>
        <p:txBody>
          <a:bodyPr>
            <a:noAutofit/>
          </a:bodyPr>
          <a:lstStyle/>
          <a:p>
            <a:pPr algn="ctr"/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Вьюнок полевой</a:t>
            </a: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80d53d839deaddd87db07c393858aeb3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4626842" y="357165"/>
            <a:ext cx="3996430" cy="300039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8596" y="1214422"/>
            <a:ext cx="4043362" cy="5286412"/>
          </a:xfrm>
        </p:spPr>
        <p:txBody>
          <a:bodyPr>
            <a:noAutofit/>
          </a:bodyPr>
          <a:lstStyle/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Отдел: Цветковые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Семейство: Вьюнковые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Многолетнее травянистое растение с тонким, вьющимся стеблем. В длину может достигать более 1 м.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Листья узкие, копьевидные, размещаются на стебле по спирали.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Цветки воронковидные диаметром около 2 см, обычно с белым или розовым венчиком, разделённым на 5 сегментов.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Широко распространён в степях, горах и пустынных местах.</a:t>
            </a:r>
          </a:p>
          <a:p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75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onvolvulus_arvensis_0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572132" y="3571876"/>
            <a:ext cx="3167065" cy="2375299"/>
          </a:xfrm>
          <a:prstGeom prst="rect">
            <a:avLst/>
          </a:prstGeom>
        </p:spPr>
      </p:pic>
      <p:sp>
        <p:nvSpPr>
          <p:cNvPr id="8" name="Стрелка вправо 7">
            <a:hlinkClick r:id="rId4" action="ppaction://hlinksldjump"/>
          </p:cNvPr>
          <p:cNvSpPr/>
          <p:nvPr/>
        </p:nvSpPr>
        <p:spPr>
          <a:xfrm flipH="1">
            <a:off x="714348" y="5643578"/>
            <a:ext cx="78581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48" y="285728"/>
            <a:ext cx="4222759" cy="642942"/>
          </a:xfrm>
        </p:spPr>
        <p:txBody>
          <a:bodyPr>
            <a:normAutofit/>
          </a:bodyPr>
          <a:lstStyle/>
          <a:p>
            <a:pPr algn="ctr"/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Живокость полевая</a:t>
            </a: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onsolida_regalis_9102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428596" y="285728"/>
            <a:ext cx="2643206" cy="340863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357686" y="1071546"/>
            <a:ext cx="4214842" cy="5197493"/>
          </a:xfrm>
        </p:spPr>
        <p:txBody>
          <a:bodyPr>
            <a:normAutofit/>
          </a:bodyPr>
          <a:lstStyle/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Отдел: Цветковые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Семейство: Лютиковые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Однолетнее травянистое растение. Вырастает от 25 до 70 см. 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Стебель прямостоячий, ветвистый, может быть покрыт волосками.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Листья очерёдные, до 2 мм шириной.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Цветки в редкой кисти, фиолетовые, иногда </a:t>
            </a:r>
            <a:r>
              <a:rPr lang="ru-RU" sz="1750" dirty="0" err="1" smtClean="0">
                <a:latin typeface="Times New Roman" pitchFamily="18" charset="0"/>
                <a:cs typeface="Times New Roman" pitchFamily="18" charset="0"/>
              </a:rPr>
              <a:t>розовые</a:t>
            </a:r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 или белые, 1,5—2 см в диаметре. 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Цветет с июня до конца лета.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Растёт при дорогах, в горах и на равнинах.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Рисунок 6" descr="dd_givokost_polevaya_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28596" y="3929066"/>
            <a:ext cx="3929090" cy="2560178"/>
          </a:xfrm>
          <a:prstGeom prst="rect">
            <a:avLst/>
          </a:prstGeom>
        </p:spPr>
      </p:pic>
      <p:sp>
        <p:nvSpPr>
          <p:cNvPr id="8" name="Стрелка вправо 7">
            <a:hlinkClick r:id="rId4" action="ppaction://hlinksldjump"/>
          </p:cNvPr>
          <p:cNvSpPr/>
          <p:nvPr/>
        </p:nvSpPr>
        <p:spPr>
          <a:xfrm flipH="1">
            <a:off x="7429520" y="5643578"/>
            <a:ext cx="78581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Одуванчик лекарственный-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20832385">
            <a:off x="1377132" y="3196148"/>
            <a:ext cx="2611012" cy="176235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285728"/>
            <a:ext cx="4008445" cy="1071570"/>
          </a:xfrm>
        </p:spPr>
        <p:txBody>
          <a:bodyPr>
            <a:noAutofit/>
          </a:bodyPr>
          <a:lstStyle/>
          <a:p>
            <a:pPr algn="ctr"/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Одуванчик лекарственный</a:t>
            </a: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oduvanchik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428596" y="428604"/>
            <a:ext cx="3524275" cy="264320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43372" y="1428737"/>
            <a:ext cx="4437073" cy="4643469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Отдел: Цветковые</a:t>
            </a:r>
          </a:p>
          <a:p>
            <a:pPr algn="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Семейство: Астровые</a:t>
            </a:r>
          </a:p>
          <a:p>
            <a:pPr algn="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Многолетнее травянистое растение высотой до 30 см.</a:t>
            </a:r>
          </a:p>
          <a:p>
            <a:pPr algn="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Листья одуванчика перисто-надрезанные, зубчатые, длиной 10—25 см, собранные при корне.</a:t>
            </a:r>
          </a:p>
          <a:p>
            <a:pPr algn="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Цветки - ярко-жёлтая одиночная корзинка.</a:t>
            </a:r>
          </a:p>
          <a:p>
            <a:pPr algn="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Плод - серовато-бурая семянка с хохолком, состоящим из белых волосков. </a:t>
            </a:r>
          </a:p>
          <a:p>
            <a:pPr algn="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Цветение и плодоношение начинается со второго года жизни.</a:t>
            </a:r>
          </a:p>
          <a:p>
            <a:pPr algn="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Цветёт одуванчик в мае—июне, иногда наблюдается осеннее цветение, плодоносит — с конца мая по июль.</a:t>
            </a:r>
          </a:p>
          <a:p>
            <a:pPr algn="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Распространено растение в лесостепной зоне.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7" name="Рисунок 6" descr="unnamed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28596" y="4857760"/>
            <a:ext cx="2190766" cy="1643074"/>
          </a:xfrm>
          <a:prstGeom prst="rect">
            <a:avLst/>
          </a:prstGeom>
        </p:spPr>
      </p:pic>
      <p:sp>
        <p:nvSpPr>
          <p:cNvPr id="8" name="Стрелка вправо 7">
            <a:hlinkClick r:id="rId5" action="ppaction://hlinksldjump"/>
          </p:cNvPr>
          <p:cNvSpPr/>
          <p:nvPr/>
        </p:nvSpPr>
        <p:spPr>
          <a:xfrm flipH="1">
            <a:off x="7429520" y="5643578"/>
            <a:ext cx="78581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400420" cy="584182"/>
          </a:xfrm>
        </p:spPr>
        <p:txBody>
          <a:bodyPr>
            <a:normAutofit/>
          </a:bodyPr>
          <a:lstStyle/>
          <a:p>
            <a:pPr algn="ctr"/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Пастушья сумка</a:t>
            </a: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befe54f74803476bc63fd5f1e06a565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5313264" y="2071678"/>
            <a:ext cx="3360659" cy="250033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928670"/>
            <a:ext cx="4400552" cy="5197493"/>
          </a:xfrm>
        </p:spPr>
        <p:txBody>
          <a:bodyPr>
            <a:normAutofit/>
          </a:bodyPr>
          <a:lstStyle/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Отдел: Цветковые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Семейство: Капустные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Однолетнее растение высотой до 60 см.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Стебель одиночный, прямостоячий.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Стеблевые листья продолговато-ланцетовидные, с ушками; верхние листья почти линейные, со стреловидным основанием.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Цветки собраны в зонтиковидную кисть. 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Плод — стручок, сжатый с боков.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Цветёт в апреле — августе. 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Плоды созревают в мае — сентябре. 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Распространено повсеместно в умеренных и тропических областях земного шара.</a:t>
            </a:r>
          </a:p>
          <a:p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 descr="pastuh_sumka6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429388" y="142852"/>
            <a:ext cx="2286016" cy="1839528"/>
          </a:xfrm>
          <a:prstGeom prst="rect">
            <a:avLst/>
          </a:prstGeom>
        </p:spPr>
      </p:pic>
      <p:pic>
        <p:nvPicPr>
          <p:cNvPr id="7" name="Рисунок 6" descr="220px-Соцветие_пастушьей_сумки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691320" y="4786322"/>
            <a:ext cx="1881208" cy="1714512"/>
          </a:xfrm>
          <a:prstGeom prst="rect">
            <a:avLst/>
          </a:prstGeom>
        </p:spPr>
      </p:pic>
      <p:pic>
        <p:nvPicPr>
          <p:cNvPr id="9" name="Рисунок 8" descr="800px-Capsella_bursa_pastoris_1_beentree-520x389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rot="5400000">
            <a:off x="4493418" y="4636302"/>
            <a:ext cx="1714504" cy="1985968"/>
          </a:xfrm>
          <a:prstGeom prst="rect">
            <a:avLst/>
          </a:prstGeom>
        </p:spPr>
      </p:pic>
      <p:sp>
        <p:nvSpPr>
          <p:cNvPr id="10" name="Стрелка вправо 9">
            <a:hlinkClick r:id="rId6" action="ppaction://hlinksldjump"/>
          </p:cNvPr>
          <p:cNvSpPr/>
          <p:nvPr/>
        </p:nvSpPr>
        <p:spPr>
          <a:xfrm flipH="1">
            <a:off x="500034" y="5715016"/>
            <a:ext cx="78581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4686304" cy="727058"/>
          </a:xfrm>
        </p:spPr>
        <p:txBody>
          <a:bodyPr>
            <a:normAutofit/>
          </a:bodyPr>
          <a:lstStyle/>
          <a:p>
            <a:pPr algn="ctr"/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Подорожник большой</a:t>
            </a: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podorognik-bolshoy-4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5572132" y="285728"/>
            <a:ext cx="3208206" cy="300039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7158" y="1142984"/>
            <a:ext cx="3757610" cy="4691063"/>
          </a:xfrm>
        </p:spPr>
        <p:txBody>
          <a:bodyPr>
            <a:normAutofit lnSpcReduction="10000"/>
          </a:bodyPr>
          <a:lstStyle/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Отдел: Цветковые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Семейство: Подорожниковые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Лекарственное многолетнее травянистое растение. 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Листья собраны в при корне, широкоовальной формы. 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Цветоносы прямостоячие, высотой 15—45 см, заканчивающиеся длинным соцветием — колосом. 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Цветки мелкие.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 Цветёт с мая — июня (на севере) до августа — сентября.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Плод — многосемянная коробочка.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Растёт вдоль дорог, домов, на пустырях, лугах, по лесным опушкам и берегам водоемов.</a:t>
            </a:r>
          </a:p>
          <a:p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7" name="Рисунок 6" descr="unnamed (1)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786578" y="4286256"/>
            <a:ext cx="2071702" cy="2335097"/>
          </a:xfrm>
          <a:prstGeom prst="rect">
            <a:avLst/>
          </a:prstGeom>
        </p:spPr>
      </p:pic>
      <p:pic>
        <p:nvPicPr>
          <p:cNvPr id="8" name="Рисунок 7" descr="56427.p0lig0.300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311598" y="3357562"/>
            <a:ext cx="2403521" cy="1714512"/>
          </a:xfrm>
          <a:prstGeom prst="rect">
            <a:avLst/>
          </a:prstGeom>
        </p:spPr>
      </p:pic>
      <p:sp>
        <p:nvSpPr>
          <p:cNvPr id="9" name="Стрелка вправо 8">
            <a:hlinkClick r:id="rId5" action="ppaction://hlinksldjump"/>
          </p:cNvPr>
          <p:cNvSpPr/>
          <p:nvPr/>
        </p:nvSpPr>
        <p:spPr>
          <a:xfrm flipH="1">
            <a:off x="500034" y="5715016"/>
            <a:ext cx="78581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0562" y="214290"/>
            <a:ext cx="4222759" cy="714380"/>
          </a:xfrm>
        </p:spPr>
        <p:txBody>
          <a:bodyPr>
            <a:normAutofit/>
          </a:bodyPr>
          <a:lstStyle/>
          <a:p>
            <a:pPr algn="ctr"/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Синяк обыкновенный</a:t>
            </a: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siniak-trava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85720" y="285728"/>
            <a:ext cx="3849439" cy="238334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29124" y="1000108"/>
            <a:ext cx="4214842" cy="5191129"/>
          </a:xfrm>
        </p:spPr>
        <p:txBody>
          <a:bodyPr>
            <a:normAutofit/>
          </a:bodyPr>
          <a:lstStyle/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Отдел: Покрытосеменные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Семейство: </a:t>
            </a:r>
            <a:r>
              <a:rPr lang="ru-RU" sz="1750" dirty="0" err="1" smtClean="0">
                <a:latin typeface="Times New Roman" pitchFamily="18" charset="0"/>
                <a:cs typeface="Times New Roman" pitchFamily="18" charset="0"/>
              </a:rPr>
              <a:t>Бурачниковые</a:t>
            </a:r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Двулетнее растение, покрытое колючими щетинками на прямостоячем стебле, достигающем высоты до 1 метра.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Листья линейно-ланцетные, заострённые, сужены при основании.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Цветки расположены на коротких боковых веточках, образующих по стеблю метельчатое соцветие. 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Цветёт летом.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Мелкие плоды – орешки -буроватые, бугорчатые.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Растёт по сухим склонам, по оврагам в пустырях в лесной и степной зонах.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 descr="340px-Echium_candicans_JPG0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57158" y="3357562"/>
            <a:ext cx="2111375" cy="3167062"/>
          </a:xfrm>
          <a:prstGeom prst="rect">
            <a:avLst/>
          </a:prstGeom>
        </p:spPr>
      </p:pic>
      <p:pic>
        <p:nvPicPr>
          <p:cNvPr id="7" name="Рисунок 6" descr="220px-Fagopyrum_гречка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571736" y="2786058"/>
            <a:ext cx="1804749" cy="1714512"/>
          </a:xfrm>
          <a:prstGeom prst="rect">
            <a:avLst/>
          </a:prstGeom>
        </p:spPr>
      </p:pic>
      <p:sp>
        <p:nvSpPr>
          <p:cNvPr id="8" name="Стрелка вправо 7">
            <a:hlinkClick r:id="rId5" action="ppaction://hlinksldjump"/>
          </p:cNvPr>
          <p:cNvSpPr/>
          <p:nvPr/>
        </p:nvSpPr>
        <p:spPr>
          <a:xfrm flipH="1">
            <a:off x="7500958" y="5715016"/>
            <a:ext cx="78581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лист-цикория-816691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71797">
            <a:off x="2786050" y="4500570"/>
            <a:ext cx="2651776" cy="176785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48" y="285728"/>
            <a:ext cx="4365635" cy="642942"/>
          </a:xfrm>
        </p:spPr>
        <p:txBody>
          <a:bodyPr>
            <a:normAutofit/>
          </a:bodyPr>
          <a:lstStyle/>
          <a:p>
            <a:pPr algn="ctr"/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Цикорий</a:t>
            </a: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ykoria_podroznik_pokroj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357158" y="285728"/>
            <a:ext cx="3214710" cy="428628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14876" y="1214422"/>
            <a:ext cx="4079883" cy="4691063"/>
          </a:xfrm>
        </p:spPr>
        <p:txBody>
          <a:bodyPr>
            <a:normAutofit/>
          </a:bodyPr>
          <a:lstStyle/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Отдел: Цветковые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Семейство: Астровые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Листья яркие, продолговатые. Могут быть закруглены на конце либо сужены. 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Цветки язычковые, крупные, обычно </a:t>
            </a:r>
            <a:r>
              <a:rPr lang="ru-RU" sz="1750" dirty="0" err="1" smtClean="0">
                <a:latin typeface="Times New Roman" pitchFamily="18" charset="0"/>
                <a:cs typeface="Times New Roman" pitchFamily="18" charset="0"/>
              </a:rPr>
              <a:t>голубого</a:t>
            </a:r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 цвета, расположены на коротком стебельке. 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Плод пятигранный с хохолком из коротких чешуек.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Цветёт в июне — августе. 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Плоды созревают в августе — сентябре.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Встречается на лесных опушках, на лугах.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 descr="760092_dcc1fc25a8.jpe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28596" y="4786322"/>
            <a:ext cx="2572773" cy="1714512"/>
          </a:xfrm>
          <a:prstGeom prst="rect">
            <a:avLst/>
          </a:prstGeom>
        </p:spPr>
      </p:pic>
      <p:sp>
        <p:nvSpPr>
          <p:cNvPr id="8" name="Стрелка вправо 7">
            <a:hlinkClick r:id="rId5" action="ppaction://hlinksldjump"/>
          </p:cNvPr>
          <p:cNvSpPr/>
          <p:nvPr/>
        </p:nvSpPr>
        <p:spPr>
          <a:xfrm flipH="1">
            <a:off x="7500958" y="5572140"/>
            <a:ext cx="78581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nnam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-1"/>
            <a:ext cx="9144000" cy="68697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Древесные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Айлант высочайший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Вяз мелколистный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Катальпа сиренелистная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Каштан конский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Клён остролистный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Робиния псевдоакация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Тополь туркестанский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Болле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Ясень обыкновенный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unnam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Используя текстовые и графические носители информации, мне удалось: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Познакомиться с растительным миром Донского края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Установить особенности строения этих растений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Определить места обитания этих растений</a:t>
            </a:r>
          </a:p>
          <a:p>
            <a:pPr>
              <a:buFont typeface="Wingdings" pitchFamily="2" charset="2"/>
              <a:buChar char="v"/>
            </a:pPr>
            <a:endParaRPr lang="ru-RU" dirty="0" smtClean="0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_3249-313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9001156" cy="6429420"/>
          </a:xfrm>
        </p:spPr>
        <p:txBody>
          <a:bodyPr>
            <a:normAutofit/>
          </a:bodyPr>
          <a:lstStyle/>
          <a:p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nnam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-1"/>
            <a:ext cx="9144000" cy="68697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Кустарниковые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Бирючина обыкновенная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Боярышник обыкновенный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Виноград девичий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Сирень обыкновенная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Скумпия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Смородина серебристая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Чубушник обыкновенный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Шиповник обыкновенный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nnam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-1"/>
            <a:ext cx="9144000" cy="68697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Травянистые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Амброзия полыннолистная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Вьюн полевой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Живокость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Одуванчик лекарственный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Пастушья сумка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Подорожник большой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Синяк обыкновенный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Цикорий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7358082" y="5072074"/>
            <a:ext cx="1143008" cy="1285884"/>
            <a:chOff x="7358082" y="5072074"/>
            <a:chExt cx="1143008" cy="1285884"/>
          </a:xfrm>
        </p:grpSpPr>
        <p:sp>
          <p:nvSpPr>
            <p:cNvPr id="5" name="Прямоугольник 4">
              <a:hlinkClick r:id="rId11" action="ppaction://hlinksldjump"/>
            </p:cNvPr>
            <p:cNvSpPr/>
            <p:nvPr/>
          </p:nvSpPr>
          <p:spPr>
            <a:xfrm>
              <a:off x="7572396" y="5715016"/>
              <a:ext cx="714380" cy="64294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Равнобедренный треугольник 5"/>
            <p:cNvSpPr/>
            <p:nvPr/>
          </p:nvSpPr>
          <p:spPr>
            <a:xfrm>
              <a:off x="7358082" y="5072074"/>
              <a:ext cx="1143008" cy="642942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tree-heaven-leaf-fruit-ailanthus-altissima-isolated-white-background-6178331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796652">
            <a:off x="4362505" y="3816658"/>
            <a:ext cx="1828800" cy="2743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4829180" cy="798496"/>
          </a:xfrm>
        </p:spPr>
        <p:txBody>
          <a:bodyPr>
            <a:noAutofit/>
          </a:bodyPr>
          <a:lstStyle/>
          <a:p>
            <a:pPr algn="ctr"/>
            <a:r>
              <a:rPr lang="ru-RU" sz="4000" b="0" dirty="0" smtClean="0">
                <a:latin typeface="Times New Roman" pitchFamily="18" charset="0"/>
                <a:cs typeface="Times New Roman" pitchFamily="18" charset="0"/>
              </a:rPr>
              <a:t>Айлант высочайший</a:t>
            </a:r>
            <a:endParaRPr lang="ru-RU" sz="4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4422"/>
            <a:ext cx="4543428" cy="5643578"/>
          </a:xfrm>
        </p:spPr>
        <p:txBody>
          <a:bodyPr>
            <a:normAutofit/>
          </a:bodyPr>
          <a:lstStyle/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Отдел: Цветковые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Семейство: Симарубовые</a:t>
            </a:r>
            <a:endParaRPr lang="ru-RU" sz="175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75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Крупное дерево высотой до 30 м, с широкой ажурной округло-шаровидной кроной, светло-серой, гладкой корой ствола.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Цветки мелкие, раздельнополые, зеленовато-желтые, в рыхлых метельчатых соцветиях.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Плоды - желтоватые или красноватые плоские, в форме неправильного ромба, крылатые летучки, с одним семенем.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Цветет в июне, плоды созревают                       в октябре.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Широко распространено на              территории Ростовской области.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unnamed (1)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572002">
            <a:off x="6284229" y="4126782"/>
            <a:ext cx="2546841" cy="1910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Содержимое 6" descr="303628_88934-170x200x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 rot="21401893">
            <a:off x="5643570" y="273051"/>
            <a:ext cx="2974927" cy="3499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Стрелка вправо 9">
            <a:hlinkClick r:id="rId5" action="ppaction://hlinksldjump"/>
          </p:cNvPr>
          <p:cNvSpPr/>
          <p:nvPr/>
        </p:nvSpPr>
        <p:spPr>
          <a:xfrm flipH="1">
            <a:off x="642910" y="5786454"/>
            <a:ext cx="78581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4471990" cy="584182"/>
          </a:xfrm>
        </p:spPr>
        <p:txBody>
          <a:bodyPr>
            <a:noAutofit/>
          </a:bodyPr>
          <a:lstStyle/>
          <a:p>
            <a:pPr algn="ctr"/>
            <a:r>
              <a:rPr lang="ru-RU" sz="3600" b="0" dirty="0" smtClean="0">
                <a:latin typeface="Times New Roman" pitchFamily="18" charset="0"/>
                <a:cs typeface="Times New Roman" pitchFamily="18" charset="0"/>
              </a:rPr>
              <a:t>Вяз мелколистный</a:t>
            </a:r>
            <a:endParaRPr lang="ru-RU" sz="36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142984"/>
            <a:ext cx="3829048" cy="5715016"/>
          </a:xfrm>
        </p:spPr>
        <p:txBody>
          <a:bodyPr>
            <a:normAutofit lnSpcReduction="10000"/>
          </a:bodyPr>
          <a:lstStyle/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Отдел: Цветковые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Семейство: Вязовые</a:t>
            </a:r>
          </a:p>
          <a:p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Дерево высотой от 12 до 15 м, со стволом диаметром до 1 м. 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Крона густая и образует шатёр. Ветви тонкие, опушённые.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Листья яйцевидные, длиной 2—5 см, зубчатые, сверху гладкие и блестящие, снизу опушённые. 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Цветы собираются в небольшие пучки. 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Семена-крылатки окрашены в желто-бурый цвет.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Цветение в марте — апреле.</a:t>
            </a:r>
          </a:p>
          <a:p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Распространены в широколиственных лесах.</a:t>
            </a:r>
          </a:p>
          <a:p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vyaz_melkolistnyy1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4929190" y="214290"/>
            <a:ext cx="3286631" cy="4203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Ruwe_iep__Ulmus_glabra__Scots_elm@img_2221blad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276226">
            <a:off x="6883894" y="4000325"/>
            <a:ext cx="1876111" cy="2500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f3b0ce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357686" y="4214818"/>
            <a:ext cx="2500298" cy="1875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Стрелка вправо 9">
            <a:hlinkClick r:id="rId5" action="ppaction://hlinksldjump"/>
          </p:cNvPr>
          <p:cNvSpPr/>
          <p:nvPr/>
        </p:nvSpPr>
        <p:spPr>
          <a:xfrm flipH="1">
            <a:off x="642910" y="5786454"/>
            <a:ext cx="78581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atalpa_bignonioides_3-900x90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5720" y="4857760"/>
            <a:ext cx="1857388" cy="18573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72" y="285728"/>
            <a:ext cx="4572032" cy="571504"/>
          </a:xfrm>
        </p:spPr>
        <p:txBody>
          <a:bodyPr>
            <a:noAutofit/>
          </a:bodyPr>
          <a:lstStyle/>
          <a:p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Катальпа сиренелистная</a:t>
            </a: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14810" y="1142984"/>
            <a:ext cx="4429156" cy="5214974"/>
          </a:xfrm>
        </p:spPr>
        <p:txBody>
          <a:bodyPr>
            <a:normAutofit/>
          </a:bodyPr>
          <a:lstStyle/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Отдел: Цветковые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Семейство: Бигнониевые</a:t>
            </a:r>
          </a:p>
          <a:p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Красивое дерево высотой до 20 м. 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Листья у него крупные, сердцевидные, благодаря которым дерево называют «дерево с ушами слона».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Цветки в виде колокольчиков, снаружи белые, изнутри пурпурные, испещрённые жёлтыми пятнами и полосками. 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Плод — стручок.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Цветет в июле – августе (40 дней).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Может жить до 100 лет.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Растёт по берегам рек.</a:t>
            </a:r>
          </a:p>
          <a:p>
            <a:pPr algn="r"/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8" name="Рисунок 7" descr="167729_bcc5a5d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285984" y="4572008"/>
            <a:ext cx="2188574" cy="1643074"/>
          </a:xfrm>
          <a:prstGeom prst="rect">
            <a:avLst/>
          </a:prstGeom>
        </p:spPr>
      </p:pic>
      <p:pic>
        <p:nvPicPr>
          <p:cNvPr id="7" name="Рисунок 6" descr="Без названия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90427">
            <a:off x="476094" y="2871462"/>
            <a:ext cx="2247900" cy="2038350"/>
          </a:xfrm>
          <a:prstGeom prst="rect">
            <a:avLst/>
          </a:prstGeom>
        </p:spPr>
      </p:pic>
      <p:pic>
        <p:nvPicPr>
          <p:cNvPr id="5" name="Содержимое 4" descr="Katalpa-bignonievidnaya-Uolter-Catalpa-bignonioides-Walter.jpg"/>
          <p:cNvPicPr>
            <a:picLocks noGrp="1" noChangeAspect="1"/>
          </p:cNvPicPr>
          <p:nvPr>
            <p:ph idx="1"/>
          </p:nvPr>
        </p:nvPicPr>
        <p:blipFill>
          <a:blip r:embed="rId5" cstate="email"/>
          <a:stretch>
            <a:fillRect/>
          </a:stretch>
        </p:blipFill>
        <p:spPr>
          <a:xfrm>
            <a:off x="357158" y="285728"/>
            <a:ext cx="3511095" cy="2786082"/>
          </a:xfrm>
        </p:spPr>
      </p:pic>
      <p:sp>
        <p:nvSpPr>
          <p:cNvPr id="9" name="Стрелка вправо 8">
            <a:hlinkClick r:id="rId6" action="ppaction://hlinksldjump"/>
          </p:cNvPr>
          <p:cNvSpPr/>
          <p:nvPr/>
        </p:nvSpPr>
        <p:spPr>
          <a:xfrm flipH="1">
            <a:off x="7500958" y="5715016"/>
            <a:ext cx="78581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686" y="214290"/>
            <a:ext cx="4008445" cy="642942"/>
          </a:xfrm>
        </p:spPr>
        <p:txBody>
          <a:bodyPr>
            <a:normAutofit/>
          </a:bodyPr>
          <a:lstStyle/>
          <a:p>
            <a:pPr algn="ctr"/>
            <a:r>
              <a:rPr lang="ru-RU" sz="3600" b="0" dirty="0" smtClean="0">
                <a:latin typeface="Times New Roman" pitchFamily="18" charset="0"/>
                <a:cs typeface="Times New Roman" pitchFamily="18" charset="0"/>
              </a:rPr>
              <a:t>Каштан конский</a:t>
            </a:r>
            <a:endParaRPr lang="ru-RU" sz="36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275px-Horse-chestnut_8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42852"/>
            <a:ext cx="3071834" cy="422237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357686" y="857232"/>
            <a:ext cx="4286280" cy="5643602"/>
          </a:xfrm>
        </p:spPr>
        <p:txBody>
          <a:bodyPr>
            <a:normAutofit/>
          </a:bodyPr>
          <a:lstStyle/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Отдел: Цветковые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Семейство: </a:t>
            </a:r>
            <a:r>
              <a:rPr lang="ru-RU" sz="1750" dirty="0" err="1" smtClean="0">
                <a:latin typeface="Times New Roman" pitchFamily="18" charset="0"/>
                <a:cs typeface="Times New Roman" pitchFamily="18" charset="0"/>
              </a:rPr>
              <a:t>Сапиндовые</a:t>
            </a:r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Листопадное дерево, достигающее 25 м в высоту.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У дерева мощный коренастый ствол.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Кора деревьев имеет серовато-бежевый цвет с бурыми прожилками.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Листья крупные и образуют плотную крону.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Колокольчатые цветки  образуют большие соцветия в виде пирамидальных кистей.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Плод - закрытая коробочка с шипами, в которой лежит несколько каштанов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Цветёт в мае—июне.</a:t>
            </a:r>
          </a:p>
          <a:p>
            <a:pPr algn="r"/>
            <a:r>
              <a:rPr lang="ru-RU" sz="1750" dirty="0" smtClean="0">
                <a:latin typeface="Times New Roman" pitchFamily="18" charset="0"/>
                <a:cs typeface="Times New Roman" pitchFamily="18" charset="0"/>
              </a:rPr>
              <a:t>Дерево способно вырасти везде.</a:t>
            </a:r>
          </a:p>
          <a:p>
            <a:pPr algn="r"/>
            <a:endParaRPr lang="ru-RU" sz="175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Рисунок 5" descr="i-2-e150067169287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85720" y="4500570"/>
            <a:ext cx="2247900" cy="1962150"/>
          </a:xfrm>
          <a:prstGeom prst="rect">
            <a:avLst/>
          </a:prstGeom>
        </p:spPr>
      </p:pic>
      <p:pic>
        <p:nvPicPr>
          <p:cNvPr id="7" name="Рисунок 6" descr="tsvety_kashtana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571736" y="3714752"/>
            <a:ext cx="1804286" cy="2928958"/>
          </a:xfrm>
          <a:prstGeom prst="rect">
            <a:avLst/>
          </a:prstGeom>
        </p:spPr>
      </p:pic>
      <p:sp>
        <p:nvSpPr>
          <p:cNvPr id="8" name="Стрелка вправо 7">
            <a:hlinkClick r:id="rId5" action="ppaction://hlinksldjump"/>
          </p:cNvPr>
          <p:cNvSpPr/>
          <p:nvPr/>
        </p:nvSpPr>
        <p:spPr>
          <a:xfrm flipH="1">
            <a:off x="7572396" y="5786454"/>
            <a:ext cx="78581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</TotalTime>
  <Words>472</Words>
  <PresentationFormat>Экран (4:3)</PresentationFormat>
  <Paragraphs>302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Государственное бюджетное профессиональное общеобразовательное учреждение  Ростовской области  «Волгодонский педагогический колледж»</vt:lpstr>
      <vt:lpstr>Содержание</vt:lpstr>
      <vt:lpstr>Древесные</vt:lpstr>
      <vt:lpstr>Кустарниковые</vt:lpstr>
      <vt:lpstr>Травянистые</vt:lpstr>
      <vt:lpstr>Айлант высочайший</vt:lpstr>
      <vt:lpstr>Вяз мелколистный</vt:lpstr>
      <vt:lpstr>Катальпа сиренелистная</vt:lpstr>
      <vt:lpstr>Каштан конский</vt:lpstr>
      <vt:lpstr>Клён остролистный</vt:lpstr>
      <vt:lpstr>Робиния псевдоакация</vt:lpstr>
      <vt:lpstr>Тополь туркестанский Болле</vt:lpstr>
      <vt:lpstr>Ясень обыкновенный</vt:lpstr>
      <vt:lpstr>Бирючина обыкновенная</vt:lpstr>
      <vt:lpstr>Боярышник обыкновенный</vt:lpstr>
      <vt:lpstr>Виноград девичий</vt:lpstr>
      <vt:lpstr>Сирень обыкновенная</vt:lpstr>
      <vt:lpstr>Скумпия</vt:lpstr>
      <vt:lpstr>Смородина серебристая</vt:lpstr>
      <vt:lpstr>Чубушник обыкновенный</vt:lpstr>
      <vt:lpstr>Шиповник обыкновенный</vt:lpstr>
      <vt:lpstr>Амброзия полыннолистная</vt:lpstr>
      <vt:lpstr>Вьюнок полевой</vt:lpstr>
      <vt:lpstr>Живокость полевая</vt:lpstr>
      <vt:lpstr>Одуванчик лекарственный</vt:lpstr>
      <vt:lpstr>Пастушья сумка</vt:lpstr>
      <vt:lpstr>Подорожник большой</vt:lpstr>
      <vt:lpstr>Синяк обыкновенный</vt:lpstr>
      <vt:lpstr>Цикорий</vt:lpstr>
      <vt:lpstr>Вывод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профессиональное общеобразовательное учреждение  Ростовской области  «Волгодонский педагогический колледж»</dc:title>
  <dc:creator>PC</dc:creator>
  <cp:lastModifiedBy>PC</cp:lastModifiedBy>
  <cp:revision>63</cp:revision>
  <dcterms:created xsi:type="dcterms:W3CDTF">2020-04-22T18:00:08Z</dcterms:created>
  <dcterms:modified xsi:type="dcterms:W3CDTF">2020-04-23T14:43:38Z</dcterms:modified>
</cp:coreProperties>
</file>