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5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8000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88F0C-27E6-4F8A-8E18-F639F3A9C8E4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AE07D-0FDC-4273-B18D-8399F8897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88F0C-27E6-4F8A-8E18-F639F3A9C8E4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AE07D-0FDC-4273-B18D-8399F8897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88F0C-27E6-4F8A-8E18-F639F3A9C8E4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AE07D-0FDC-4273-B18D-8399F8897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88F0C-27E6-4F8A-8E18-F639F3A9C8E4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AE07D-0FDC-4273-B18D-8399F8897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88F0C-27E6-4F8A-8E18-F639F3A9C8E4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AE07D-0FDC-4273-B18D-8399F8897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88F0C-27E6-4F8A-8E18-F639F3A9C8E4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AE07D-0FDC-4273-B18D-8399F8897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88F0C-27E6-4F8A-8E18-F639F3A9C8E4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AE07D-0FDC-4273-B18D-8399F8897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88F0C-27E6-4F8A-8E18-F639F3A9C8E4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AE07D-0FDC-4273-B18D-8399F8897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88F0C-27E6-4F8A-8E18-F639F3A9C8E4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AE07D-0FDC-4273-B18D-8399F8897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88F0C-27E6-4F8A-8E18-F639F3A9C8E4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AE07D-0FDC-4273-B18D-8399F8897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88F0C-27E6-4F8A-8E18-F639F3A9C8E4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AE07D-0FDC-4273-B18D-8399F8897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88F0C-27E6-4F8A-8E18-F639F3A9C8E4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AE07D-0FDC-4273-B18D-8399F8897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i2.wp.com/mshishova.ru/wp-content/uploads/2015/09/olha.jpg" TargetMode="External"/><Relationship Id="rId13" Type="http://schemas.openxmlformats.org/officeDocument/2006/relationships/hyperlink" Target="https://i2.wp.com/mshishova.ru/wp-content/uploads/2015/09/akatsiya.jpg" TargetMode="External"/><Relationship Id="rId18" Type="http://schemas.openxmlformats.org/officeDocument/2006/relationships/image" Target="../media/image4.jpeg"/><Relationship Id="rId3" Type="http://schemas.openxmlformats.org/officeDocument/2006/relationships/hyperlink" Target="http://www.planetaskazok.ru/educat/rasskazhitedetyamoderevyakheduk?start=2" TargetMode="External"/><Relationship Id="rId7" Type="http://schemas.openxmlformats.org/officeDocument/2006/relationships/hyperlink" Target="https://i0.wp.com/mshishova.ru/wp-content/uploads/2015/09/klen.jpg" TargetMode="External"/><Relationship Id="rId12" Type="http://schemas.openxmlformats.org/officeDocument/2006/relationships/hyperlink" Target="https://i0.wp.com/mshishova.ru/wp-content/uploads/2015/09/el.jpg" TargetMode="External"/><Relationship Id="rId17" Type="http://schemas.openxmlformats.org/officeDocument/2006/relationships/slide" Target="slide3.xml"/><Relationship Id="rId2" Type="http://schemas.openxmlformats.org/officeDocument/2006/relationships/hyperlink" Target="http://easyen.ru/load/shablony_prezentacij/vremena_goda/shablony_prezentacii_osennie_listja/523-1-0-57109" TargetMode="External"/><Relationship Id="rId16" Type="http://schemas.openxmlformats.org/officeDocument/2006/relationships/hyperlink" Target="http://img-fotki.yandex.ru/get/6747/981986.c0/0_97d9e_e58610f9_ori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i0.wp.com/mshishova.ru/wp-content/uploads/2015/09/bereza.jpg?resize=214,300" TargetMode="External"/><Relationship Id="rId11" Type="http://schemas.openxmlformats.org/officeDocument/2006/relationships/hyperlink" Target="https://i0.wp.com/mshishova.ru/wp-content/uploads/2015/09/kashhtan.jpg" TargetMode="External"/><Relationship Id="rId5" Type="http://schemas.openxmlformats.org/officeDocument/2006/relationships/hyperlink" Target="https://i0.wp.com/mshishova.ru/wp-content/uploads/2015/09/topol.jpg" TargetMode="External"/><Relationship Id="rId15" Type="http://schemas.openxmlformats.org/officeDocument/2006/relationships/hyperlink" Target="https://i0.wp.com/mshishova.ru/wp-content/uploads/2015/09/yasen.jpg" TargetMode="External"/><Relationship Id="rId10" Type="http://schemas.openxmlformats.org/officeDocument/2006/relationships/hyperlink" Target="https://i2.wp.com/mshishova.ru/wp-content/uploads/2015/09/dub.jpg?resize=212,300" TargetMode="External"/><Relationship Id="rId4" Type="http://schemas.openxmlformats.org/officeDocument/2006/relationships/hyperlink" Target="https://i2.wp.com/mshishova.ru/wp-content/uploads/2015/09/sosna.jpg" TargetMode="External"/><Relationship Id="rId9" Type="http://schemas.openxmlformats.org/officeDocument/2006/relationships/hyperlink" Target="https://i2.wp.com/mshishova.ru/wp-content/uploads/2015/09/osina.jpg" TargetMode="External"/><Relationship Id="rId14" Type="http://schemas.openxmlformats.org/officeDocument/2006/relationships/hyperlink" Target="https://i2.wp.com/mshishova.ru/wp-content/uploads/2015/09/cheremuha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10.jpeg"/><Relationship Id="rId18" Type="http://schemas.openxmlformats.org/officeDocument/2006/relationships/slide" Target="slide12.xml"/><Relationship Id="rId26" Type="http://schemas.openxmlformats.org/officeDocument/2006/relationships/image" Target="../media/image4.jpeg"/><Relationship Id="rId3" Type="http://schemas.openxmlformats.org/officeDocument/2006/relationships/image" Target="../media/image5.jpeg"/><Relationship Id="rId21" Type="http://schemas.openxmlformats.org/officeDocument/2006/relationships/image" Target="../media/image14.jpeg"/><Relationship Id="rId7" Type="http://schemas.openxmlformats.org/officeDocument/2006/relationships/image" Target="../media/image7.jpeg"/><Relationship Id="rId12" Type="http://schemas.openxmlformats.org/officeDocument/2006/relationships/slide" Target="slide5.xml"/><Relationship Id="rId17" Type="http://schemas.openxmlformats.org/officeDocument/2006/relationships/image" Target="../media/image12.jpeg"/><Relationship Id="rId25" Type="http://schemas.openxmlformats.org/officeDocument/2006/relationships/image" Target="../media/image16.jpeg"/><Relationship Id="rId2" Type="http://schemas.openxmlformats.org/officeDocument/2006/relationships/slide" Target="slide8.xml"/><Relationship Id="rId16" Type="http://schemas.openxmlformats.org/officeDocument/2006/relationships/slide" Target="slide6.xml"/><Relationship Id="rId20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image" Target="../media/image9.jpeg"/><Relationship Id="rId24" Type="http://schemas.openxmlformats.org/officeDocument/2006/relationships/slide" Target="slide14.xml"/><Relationship Id="rId5" Type="http://schemas.openxmlformats.org/officeDocument/2006/relationships/image" Target="../media/image6.jpeg"/><Relationship Id="rId15" Type="http://schemas.openxmlformats.org/officeDocument/2006/relationships/image" Target="../media/image11.jpeg"/><Relationship Id="rId23" Type="http://schemas.openxmlformats.org/officeDocument/2006/relationships/image" Target="../media/image15.jpeg"/><Relationship Id="rId10" Type="http://schemas.openxmlformats.org/officeDocument/2006/relationships/slide" Target="slide4.xml"/><Relationship Id="rId19" Type="http://schemas.openxmlformats.org/officeDocument/2006/relationships/image" Target="../media/image13.jpeg"/><Relationship Id="rId4" Type="http://schemas.openxmlformats.org/officeDocument/2006/relationships/slide" Target="slide11.xml"/><Relationship Id="rId9" Type="http://schemas.openxmlformats.org/officeDocument/2006/relationships/image" Target="../media/image8.jpeg"/><Relationship Id="rId14" Type="http://schemas.openxmlformats.org/officeDocument/2006/relationships/slide" Target="slide7.xml"/><Relationship Id="rId22" Type="http://schemas.openxmlformats.org/officeDocument/2006/relationships/slide" Target="slide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164305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FF0000"/>
                </a:solidFill>
              </a:rPr>
              <a:t>Энциклопедия леса</a:t>
            </a:r>
            <a:r>
              <a:rPr lang="ru-RU" sz="8900" b="1" dirty="0" smtClean="0">
                <a:solidFill>
                  <a:srgbClr val="FF0000"/>
                </a:solidFill>
              </a:rPr>
              <a:t/>
            </a:r>
            <a:br>
              <a:rPr lang="ru-RU" sz="8900" b="1" dirty="0" smtClean="0">
                <a:solidFill>
                  <a:srgbClr val="FF0000"/>
                </a:solidFill>
              </a:rPr>
            </a:br>
            <a:r>
              <a:rPr lang="ru-RU" sz="12800" b="1" dirty="0" smtClean="0">
                <a:solidFill>
                  <a:srgbClr val="FF0000"/>
                </a:solidFill>
              </a:rPr>
              <a:t>Деревья</a:t>
            </a:r>
            <a:r>
              <a:rPr lang="ru-RU" sz="8000" b="1" dirty="0" smtClean="0">
                <a:solidFill>
                  <a:srgbClr val="FF0000"/>
                </a:solidFill>
              </a:rPr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4572008"/>
            <a:ext cx="4700598" cy="178117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1266" name="Picture 2" descr="C:\Users\Таня\Desktop\цветочные фоны\0_97d9e_e58610f9_orig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357949" y="3260266"/>
            <a:ext cx="2736874" cy="360996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43372" y="357166"/>
            <a:ext cx="4786346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</a:rPr>
              <a:t>Каштан </a:t>
            </a:r>
          </a:p>
          <a:p>
            <a:pPr algn="ctr"/>
            <a:r>
              <a:rPr lang="ru-RU" sz="2000" b="1" dirty="0" smtClean="0">
                <a:solidFill>
                  <a:srgbClr val="006600"/>
                </a:solidFill>
              </a:rPr>
              <a:t>Величественное дерево с раскидистой, плотной, равномерной </a:t>
            </a:r>
            <a:r>
              <a:rPr lang="ru-RU" sz="2000" b="1" dirty="0" err="1" smtClean="0">
                <a:solidFill>
                  <a:srgbClr val="006600"/>
                </a:solidFill>
              </a:rPr>
              <a:t>высокосводчатой</a:t>
            </a:r>
            <a:r>
              <a:rPr lang="ru-RU" sz="2000" b="1" dirty="0" smtClean="0">
                <a:solidFill>
                  <a:srgbClr val="006600"/>
                </a:solidFill>
              </a:rPr>
              <a:t> кроной. Ствол у взрослых деревьев очень мощный, обычно прямой. В высоту это дерево достигает 25–30 метров. В начале мая каштан цветет. Цветочки у него очень красивые – пирамидальные метелки высотой до 30 сантиметров, состоящие из крупных белых цветков с желтоватыми капельками сока. Плоды - блестящие, коричневые, словно отполированные орешки, </a:t>
            </a:r>
            <a:r>
              <a:rPr lang="ru-RU" sz="2000" b="1" dirty="0" err="1" smtClean="0">
                <a:solidFill>
                  <a:srgbClr val="006600"/>
                </a:solidFill>
              </a:rPr>
              <a:t>заключенны</a:t>
            </a:r>
            <a:r>
              <a:rPr lang="ru-RU" sz="2000" b="1" dirty="0" smtClean="0">
                <a:solidFill>
                  <a:srgbClr val="006600"/>
                </a:solidFill>
              </a:rPr>
              <a:t> в светло-зеленые оболочки с бугорками. Древесину каштана используют в мебельном производстве. Экстракт, приготовленный из коры, используют для дубления кожи, окраски тканей в темно-коричневый и оливковый цвет.</a:t>
            </a:r>
            <a:endParaRPr lang="ru-RU" sz="2000" b="1" dirty="0">
              <a:solidFill>
                <a:srgbClr val="006600"/>
              </a:solidFill>
            </a:endParaRPr>
          </a:p>
        </p:txBody>
      </p:sp>
      <p:pic>
        <p:nvPicPr>
          <p:cNvPr id="4" name="Picture 2" descr="C:\Users\Таня\Documents\деревья\kashhtan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3714776" cy="4857783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43372" y="500042"/>
            <a:ext cx="4786347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</a:rPr>
              <a:t>Ель </a:t>
            </a:r>
          </a:p>
          <a:p>
            <a:pPr algn="ctr"/>
            <a:r>
              <a:rPr lang="ru-RU" sz="2000" b="1" dirty="0" smtClean="0">
                <a:solidFill>
                  <a:srgbClr val="006600"/>
                </a:solidFill>
              </a:rPr>
              <a:t>Ели – стройные деревья с пушистыми ветками, покрытыми хвоей. Ель обыкновенная европейская – самое высокое дерево в Европе, она достигает высоты 70 метров. У ели крона гуще, чем у сосны. Она хорошо переносит недостаток света и не погибает, а просто перестает расти. Для хорошего роста ели требуется влажная питательная почва. Живет ель несколько сотен лет, самые старые ели в нашей стране обнаружены в Костромской области. Им больше 500 лет.  Древесина у ели мягкая, приятного белого или желтоватого цвета. Из нее получается красивая мебель. Также из еловой древесины делают бумагу, музыкальные инструменты.</a:t>
            </a:r>
            <a:endParaRPr lang="ru-RU" sz="2000" b="1" dirty="0">
              <a:solidFill>
                <a:srgbClr val="006600"/>
              </a:solidFill>
            </a:endParaRPr>
          </a:p>
        </p:txBody>
      </p:sp>
      <p:pic>
        <p:nvPicPr>
          <p:cNvPr id="4" name="Picture 2" descr="C:\Users\Таня\Documents\деревья\el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3714776" cy="4857783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14810" y="357166"/>
            <a:ext cx="464347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</a:rPr>
              <a:t>Дуб </a:t>
            </a:r>
          </a:p>
          <a:p>
            <a:pPr algn="ctr"/>
            <a:r>
              <a:rPr lang="ru-RU" sz="2000" b="1" dirty="0" smtClean="0">
                <a:solidFill>
                  <a:srgbClr val="006600"/>
                </a:solidFill>
              </a:rPr>
              <a:t>Дуб – мощное, величественное дерево. Ствол толстый, покрыт коричнево-серой корой с извилистыми трещинами. Чем старше дерево, тем глубже трещины. В средней полосе нет деревьев, которые превосходили бы дубы размерами. Живут дубы 400–500 лет. Единичные экземпляры достигают возраста около полутора тысяч лет. Самый древний дуб растет в Германии. Его возраст – около 1400 лет. Дуб – дерево светолюбивое. Цветут дубы в мае. Плоды – желуди – созревают осенью. У дуба ценная древесина: плотная, твердая, прочная с красивой текстурой. Ее используют в кораблестроении, мебельном, столярном производстве.</a:t>
            </a:r>
          </a:p>
          <a:p>
            <a:pPr algn="ctr"/>
            <a:endParaRPr lang="ru-RU" sz="2000" b="1" dirty="0">
              <a:solidFill>
                <a:srgbClr val="006600"/>
              </a:solidFill>
            </a:endParaRPr>
          </a:p>
        </p:txBody>
      </p:sp>
      <p:pic>
        <p:nvPicPr>
          <p:cNvPr id="4" name="Picture 2" descr="C:\Users\Таня\Documents\деревья\dub (1)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3727205" cy="485778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14810" y="285728"/>
            <a:ext cx="464347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</a:rPr>
              <a:t>Берёза </a:t>
            </a:r>
          </a:p>
          <a:p>
            <a:pPr algn="ctr"/>
            <a:r>
              <a:rPr lang="ru-RU" sz="2000" b="1" dirty="0" smtClean="0">
                <a:solidFill>
                  <a:srgbClr val="006600"/>
                </a:solidFill>
              </a:rPr>
              <a:t>Береза неприхотлива, ее можно встретить и в лесу, и в поле, и в парках.</a:t>
            </a:r>
          </a:p>
          <a:p>
            <a:pPr algn="ctr"/>
            <a:r>
              <a:rPr lang="ru-RU" sz="2000" b="1" dirty="0" smtClean="0">
                <a:solidFill>
                  <a:srgbClr val="006600"/>
                </a:solidFill>
              </a:rPr>
              <a:t>Ранней весной на березе появляются цветы – малоприметные сережки. Летом они заметно увеличиваются, становятся коричневыми. В каждой созревшей сережке содержится несколько сотен мелких семян. Белая кора березы – береста – отражает солнечные лучи и защищает дерево от перегрева. Когда люди еще не умели делать бумагу, на бересте писали. Берестяные грамоты, которым 700–800 лет, сохранились до наших дней.</a:t>
            </a:r>
          </a:p>
          <a:p>
            <a:pPr algn="ctr"/>
            <a:r>
              <a:rPr lang="ru-RU" sz="2000" b="1" dirty="0" smtClean="0">
                <a:solidFill>
                  <a:srgbClr val="006600"/>
                </a:solidFill>
              </a:rPr>
              <a:t>Береза и в наши дни приносит пользу. Из ее древесины изготавливают мебель. Березовые почки обладают целебными свойствами, их используют для приготовления лекарств.</a:t>
            </a:r>
            <a:endParaRPr lang="ru-RU" sz="2000" b="1" dirty="0">
              <a:solidFill>
                <a:srgbClr val="006600"/>
              </a:solidFill>
            </a:endParaRPr>
          </a:p>
        </p:txBody>
      </p:sp>
      <p:pic>
        <p:nvPicPr>
          <p:cNvPr id="4" name="Picture 2" descr="C:\Users\Таня\Documents\деревья\bereza (1)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7" y="357166"/>
            <a:ext cx="3705816" cy="485778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71934" y="285728"/>
            <a:ext cx="4786346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</a:rPr>
              <a:t>Акация </a:t>
            </a:r>
          </a:p>
          <a:p>
            <a:pPr algn="ctr"/>
            <a:r>
              <a:rPr lang="ru-RU" sz="2000" b="1" dirty="0" smtClean="0">
                <a:solidFill>
                  <a:srgbClr val="006600"/>
                </a:solidFill>
              </a:rPr>
              <a:t>Это крупное дерево с округлой кроной, принадлежащее семейству бобовых, вырастающее в высоту до 20 метров. Листья – длиной до 25см, непарноперистые. Цветки собраны в многоцветковые метелки. Плоды – бобы с мясистыми стенками. Цветет акация с июня по июль. В период своего цветения акация становится похожа на белое облако, из которого доносится гул пчел, собирающих нектар с утра идо позднего вечера. Ее белыми цветами можно восхищаться бесконечно, а душистый аромат не даст пройти мимо. Созревание плодов – с августа по сентябрь. Плоды могут держаться на дереве всю зиму. Дерево применяется для озеленения городов и в придорожных посадках.</a:t>
            </a:r>
            <a:endParaRPr lang="ru-RU" sz="2000" b="1" dirty="0">
              <a:solidFill>
                <a:srgbClr val="006600"/>
              </a:solidFill>
            </a:endParaRPr>
          </a:p>
        </p:txBody>
      </p:sp>
      <p:pic>
        <p:nvPicPr>
          <p:cNvPr id="4" name="Picture 2" descr="C:\Users\Таня\Documents\деревья\akatsiy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5"/>
            <a:ext cx="3714776" cy="485778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14810" y="425470"/>
            <a:ext cx="464347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</a:rPr>
              <a:t>Черёмуха</a:t>
            </a:r>
          </a:p>
          <a:p>
            <a:pPr algn="ctr"/>
            <a:r>
              <a:rPr lang="ru-RU" sz="2000" b="1" dirty="0" smtClean="0">
                <a:solidFill>
                  <a:srgbClr val="006600"/>
                </a:solidFill>
              </a:rPr>
              <a:t>Дерево или кустарник от 2 до 10 метров высоты. Ствол и ветви покрыты матовой, черно-серой, растрескивающейся корой. Цветет черёмуха в мае. Цветки мелкие, белые, собранные в густые, многоцветковые поникающие кисти. Плоды черёмухи — шаровидные черные костянки 7-8 мм в диаметре, сладкие, сильно вяжущие. Плоды созревают в июле. Растет около берегов водоем, озер, рек, ручьев, потому что питается за счет влаги. Черемуха отличается гибкой древесиной, потому с нее готовят гнутую мебель и разнообразные поделки. В медицине применяются кору, плоды, листья и цветки черемухи.</a:t>
            </a:r>
          </a:p>
          <a:p>
            <a:pPr algn="ctr"/>
            <a:endParaRPr lang="ru-RU" sz="2000" b="1" dirty="0">
              <a:solidFill>
                <a:srgbClr val="006600"/>
              </a:solidFill>
            </a:endParaRPr>
          </a:p>
        </p:txBody>
      </p:sp>
      <p:pic>
        <p:nvPicPr>
          <p:cNvPr id="4" name="Picture 2" descr="C:\Users\Таня\Documents\деревья\cheremuh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3714776" cy="48485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3108" y="571480"/>
            <a:ext cx="3357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800000"/>
                </a:solidFill>
              </a:rPr>
              <a:t>Источники </a:t>
            </a:r>
            <a:endParaRPr lang="ru-RU" sz="4400" b="1" dirty="0">
              <a:solidFill>
                <a:srgbClr val="8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571744"/>
            <a:ext cx="8572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43042" y="1225689"/>
            <a:ext cx="3868751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800000"/>
                </a:solidFill>
              </a:rPr>
              <a:t>Шаблоны презентации авторские</a:t>
            </a:r>
          </a:p>
          <a:p>
            <a:pPr algn="ctr"/>
            <a:r>
              <a:rPr lang="ru-RU" sz="2000" dirty="0" smtClean="0">
                <a:hlinkClick r:id="rId2"/>
              </a:rPr>
              <a:t>Латышева Татьяна Анатольевна</a:t>
            </a:r>
            <a:endParaRPr lang="ru-RU" sz="2000" dirty="0" smtClean="0"/>
          </a:p>
          <a:p>
            <a:pPr algn="ctr"/>
            <a:r>
              <a:rPr lang="ru-RU" sz="2000" dirty="0" smtClean="0">
                <a:hlinkClick r:id="rId3"/>
              </a:rPr>
              <a:t>Описание деревьев </a:t>
            </a:r>
            <a:endParaRPr lang="ru-RU" sz="2000" dirty="0" smtClean="0"/>
          </a:p>
          <a:p>
            <a:pPr algn="ctr"/>
            <a:r>
              <a:rPr lang="ru-RU" sz="2000" dirty="0" smtClean="0">
                <a:hlinkClick r:id="rId4"/>
              </a:rPr>
              <a:t>Сосна</a:t>
            </a:r>
            <a:endParaRPr lang="ru-RU" sz="2000" dirty="0" smtClean="0"/>
          </a:p>
          <a:p>
            <a:pPr algn="ctr"/>
            <a:r>
              <a:rPr lang="ru-RU" sz="2000" dirty="0" smtClean="0">
                <a:hlinkClick r:id="rId5"/>
              </a:rPr>
              <a:t>Тополь</a:t>
            </a:r>
            <a:endParaRPr lang="ru-RU" sz="2000" dirty="0" smtClean="0"/>
          </a:p>
          <a:p>
            <a:pPr algn="ctr"/>
            <a:r>
              <a:rPr lang="ru-RU" sz="2000" dirty="0" smtClean="0">
                <a:hlinkClick r:id="rId6"/>
              </a:rPr>
              <a:t>Береза</a:t>
            </a:r>
            <a:endParaRPr lang="ru-RU" sz="2000" dirty="0" smtClean="0"/>
          </a:p>
          <a:p>
            <a:pPr algn="ctr"/>
            <a:r>
              <a:rPr lang="ru-RU" sz="2000" dirty="0" smtClean="0">
                <a:hlinkClick r:id="rId7"/>
              </a:rPr>
              <a:t>Клен</a:t>
            </a:r>
            <a:endParaRPr lang="ru-RU" sz="2000" dirty="0" smtClean="0"/>
          </a:p>
          <a:p>
            <a:pPr algn="ctr"/>
            <a:r>
              <a:rPr lang="ru-RU" sz="2000" dirty="0" smtClean="0">
                <a:hlinkClick r:id="rId8"/>
              </a:rPr>
              <a:t>Ольха</a:t>
            </a:r>
            <a:endParaRPr lang="ru-RU" sz="2000" dirty="0" smtClean="0"/>
          </a:p>
          <a:p>
            <a:pPr algn="ctr"/>
            <a:r>
              <a:rPr lang="ru-RU" sz="2000" dirty="0" smtClean="0">
                <a:hlinkClick r:id="rId9"/>
              </a:rPr>
              <a:t>Осина</a:t>
            </a:r>
            <a:endParaRPr lang="ru-RU" sz="2000" dirty="0" smtClean="0"/>
          </a:p>
          <a:p>
            <a:pPr algn="ctr"/>
            <a:r>
              <a:rPr lang="ru-RU" sz="2000" dirty="0" smtClean="0">
                <a:hlinkClick r:id="rId10"/>
              </a:rPr>
              <a:t>Дуб</a:t>
            </a:r>
            <a:endParaRPr lang="ru-RU" sz="2000" dirty="0" smtClean="0"/>
          </a:p>
          <a:p>
            <a:pPr algn="ctr"/>
            <a:r>
              <a:rPr lang="ru-RU" sz="2000" dirty="0" smtClean="0">
                <a:hlinkClick r:id="rId11"/>
              </a:rPr>
              <a:t>Каштан</a:t>
            </a:r>
            <a:endParaRPr lang="ru-RU" sz="2000" dirty="0" smtClean="0"/>
          </a:p>
          <a:p>
            <a:pPr algn="ctr"/>
            <a:r>
              <a:rPr lang="ru-RU" sz="2000" dirty="0" smtClean="0">
                <a:hlinkClick r:id="rId12"/>
              </a:rPr>
              <a:t>Ель</a:t>
            </a:r>
            <a:endParaRPr lang="ru-RU" sz="2000" dirty="0" smtClean="0"/>
          </a:p>
          <a:p>
            <a:pPr algn="ctr"/>
            <a:r>
              <a:rPr lang="ru-RU" sz="2000" dirty="0" smtClean="0">
                <a:hlinkClick r:id="rId13"/>
              </a:rPr>
              <a:t>Акация</a:t>
            </a:r>
            <a:endParaRPr lang="ru-RU" sz="2000" dirty="0" smtClean="0"/>
          </a:p>
          <a:p>
            <a:pPr algn="ctr"/>
            <a:r>
              <a:rPr lang="ru-RU" sz="2000" dirty="0" smtClean="0">
                <a:hlinkClick r:id="rId14"/>
              </a:rPr>
              <a:t>Черемуха</a:t>
            </a:r>
            <a:endParaRPr lang="ru-RU" sz="2000" dirty="0" smtClean="0"/>
          </a:p>
          <a:p>
            <a:pPr algn="ctr"/>
            <a:r>
              <a:rPr lang="ru-RU" sz="2000" dirty="0" smtClean="0">
                <a:hlinkClick r:id="rId15"/>
              </a:rPr>
              <a:t>Ясень</a:t>
            </a:r>
            <a:endParaRPr lang="ru-RU" sz="2000" dirty="0" smtClean="0"/>
          </a:p>
          <a:p>
            <a:pPr algn="ctr"/>
            <a:r>
              <a:rPr lang="ru-RU" sz="2000" dirty="0" smtClean="0">
                <a:hlinkClick r:id="rId16"/>
              </a:rPr>
              <a:t>Виньетка </a:t>
            </a:r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/>
          </a:p>
        </p:txBody>
      </p:sp>
      <p:sp>
        <p:nvSpPr>
          <p:cNvPr id="8" name="Управляющая кнопка: возврат 7">
            <a:hlinkClick r:id="rId17" action="ppaction://hlinksldjump" highlightClick="1"/>
          </p:cNvPr>
          <p:cNvSpPr/>
          <p:nvPr/>
        </p:nvSpPr>
        <p:spPr>
          <a:xfrm>
            <a:off x="571472" y="500042"/>
            <a:ext cx="714380" cy="928694"/>
          </a:xfrm>
          <a:prstGeom prst="actionButtonRetur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C:\Users\Таня\Desktop\цветочные фоны\0_97d9e_e58610f9_orig.jpg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643570" y="2317992"/>
            <a:ext cx="3451253" cy="455224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357166"/>
            <a:ext cx="750099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6600"/>
                </a:solidFill>
              </a:rPr>
              <a:t>Шуми, шуми, зеленый лес! </a:t>
            </a:r>
          </a:p>
          <a:p>
            <a:pPr algn="ctr"/>
            <a:r>
              <a:rPr lang="ru-RU" sz="2400" b="1" i="1" dirty="0" smtClean="0">
                <a:solidFill>
                  <a:srgbClr val="006600"/>
                </a:solidFill>
              </a:rPr>
              <a:t>Знаком мне шум твой величавый, </a:t>
            </a:r>
          </a:p>
          <a:p>
            <a:pPr algn="ctr"/>
            <a:r>
              <a:rPr lang="ru-RU" sz="2400" b="1" i="1" dirty="0" smtClean="0">
                <a:solidFill>
                  <a:srgbClr val="006600"/>
                </a:solidFill>
              </a:rPr>
              <a:t>И твой покой, и блеск небес </a:t>
            </a:r>
          </a:p>
          <a:p>
            <a:pPr algn="ctr"/>
            <a:r>
              <a:rPr lang="ru-RU" sz="2400" b="1" i="1" dirty="0" smtClean="0">
                <a:solidFill>
                  <a:srgbClr val="006600"/>
                </a:solidFill>
              </a:rPr>
              <a:t>Над головой твоей кудрявой. </a:t>
            </a:r>
          </a:p>
          <a:p>
            <a:pPr algn="ctr"/>
            <a:r>
              <a:rPr lang="ru-RU" sz="2400" b="1" i="1" dirty="0" smtClean="0">
                <a:solidFill>
                  <a:srgbClr val="006600"/>
                </a:solidFill>
              </a:rPr>
              <a:t>Я с детства понимать привык </a:t>
            </a:r>
          </a:p>
          <a:p>
            <a:pPr algn="ctr"/>
            <a:r>
              <a:rPr lang="ru-RU" sz="2400" b="1" i="1" dirty="0" smtClean="0">
                <a:solidFill>
                  <a:srgbClr val="006600"/>
                </a:solidFill>
              </a:rPr>
              <a:t>Твое молчание немое </a:t>
            </a:r>
          </a:p>
          <a:p>
            <a:pPr algn="ctr"/>
            <a:r>
              <a:rPr lang="ru-RU" sz="2400" b="1" i="1" dirty="0" smtClean="0">
                <a:solidFill>
                  <a:srgbClr val="006600"/>
                </a:solidFill>
              </a:rPr>
              <a:t>И твой таинственный язык </a:t>
            </a:r>
          </a:p>
          <a:p>
            <a:pPr algn="ctr"/>
            <a:r>
              <a:rPr lang="ru-RU" sz="2400" b="1" i="1" dirty="0" smtClean="0">
                <a:solidFill>
                  <a:srgbClr val="006600"/>
                </a:solidFill>
              </a:rPr>
              <a:t>Как что-то близкое, родное. </a:t>
            </a:r>
          </a:p>
          <a:p>
            <a:pPr algn="ctr"/>
            <a:r>
              <a:rPr lang="ru-RU" sz="2400" b="1" i="1" dirty="0" smtClean="0">
                <a:solidFill>
                  <a:srgbClr val="006600"/>
                </a:solidFill>
              </a:rPr>
              <a:t>Как я любил, когда порой, </a:t>
            </a:r>
          </a:p>
          <a:p>
            <a:pPr algn="ctr"/>
            <a:r>
              <a:rPr lang="ru-RU" sz="2400" b="1" i="1" dirty="0" smtClean="0">
                <a:solidFill>
                  <a:srgbClr val="006600"/>
                </a:solidFill>
              </a:rPr>
              <a:t>Краса угрюмая природы, </a:t>
            </a:r>
          </a:p>
          <a:p>
            <a:pPr algn="ctr"/>
            <a:r>
              <a:rPr lang="ru-RU" sz="2400" b="1" i="1" dirty="0" smtClean="0">
                <a:solidFill>
                  <a:srgbClr val="006600"/>
                </a:solidFill>
              </a:rPr>
              <a:t>Ты спорил с сильною грозой </a:t>
            </a:r>
          </a:p>
          <a:p>
            <a:pPr algn="ctr"/>
            <a:r>
              <a:rPr lang="ru-RU" sz="2400" b="1" i="1" dirty="0" smtClean="0">
                <a:solidFill>
                  <a:srgbClr val="006600"/>
                </a:solidFill>
              </a:rPr>
              <a:t>В минуты страшной непогоды, </a:t>
            </a:r>
          </a:p>
          <a:p>
            <a:pPr algn="ctr"/>
            <a:r>
              <a:rPr lang="ru-RU" sz="2400" b="1" i="1" dirty="0" smtClean="0">
                <a:solidFill>
                  <a:srgbClr val="006600"/>
                </a:solidFill>
              </a:rPr>
              <a:t>Когда больших твоих дубов </a:t>
            </a:r>
          </a:p>
          <a:p>
            <a:pPr algn="ctr"/>
            <a:r>
              <a:rPr lang="ru-RU" sz="2400" b="1" i="1" dirty="0" smtClean="0">
                <a:solidFill>
                  <a:srgbClr val="006600"/>
                </a:solidFill>
              </a:rPr>
              <a:t>Вершины темные качались </a:t>
            </a:r>
          </a:p>
          <a:p>
            <a:pPr algn="ctr"/>
            <a:r>
              <a:rPr lang="ru-RU" sz="2400" b="1" i="1" dirty="0" smtClean="0">
                <a:solidFill>
                  <a:srgbClr val="006600"/>
                </a:solidFill>
              </a:rPr>
              <a:t>И сотни разных голосов </a:t>
            </a:r>
          </a:p>
          <a:p>
            <a:pPr algn="ctr"/>
            <a:r>
              <a:rPr lang="ru-RU" sz="2400" b="1" i="1" dirty="0" smtClean="0">
                <a:solidFill>
                  <a:srgbClr val="006600"/>
                </a:solidFill>
              </a:rPr>
              <a:t>В твоей глуши перекликались...</a:t>
            </a:r>
          </a:p>
          <a:p>
            <a:pPr algn="ctr"/>
            <a:r>
              <a:rPr lang="ru-RU" sz="2400" b="1" i="1" dirty="0" smtClean="0">
                <a:solidFill>
                  <a:srgbClr val="006600"/>
                </a:solidFill>
              </a:rPr>
              <a:t>Иван Никитин</a:t>
            </a:r>
          </a:p>
        </p:txBody>
      </p:sp>
      <p:pic>
        <p:nvPicPr>
          <p:cNvPr id="4" name="Picture 2" descr="C:\Users\Таня\Desktop\цветочные фоны\0_97d9e_e58610f9_orig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677759" y="2285993"/>
            <a:ext cx="3466241" cy="457200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5"/>
          <p:cNvGrpSpPr>
            <a:grpSpLocks/>
          </p:cNvGrpSpPr>
          <p:nvPr/>
        </p:nvGrpSpPr>
        <p:grpSpPr bwMode="auto">
          <a:xfrm>
            <a:off x="785786" y="2214554"/>
            <a:ext cx="6843712" cy="1714512"/>
            <a:chOff x="1285875" y="714368"/>
            <a:chExt cx="6843713" cy="1071571"/>
          </a:xfrm>
        </p:grpSpPr>
        <p:sp>
          <p:nvSpPr>
            <p:cNvPr id="13" name="Прямоугольник 12">
              <a:hlinkClick r:id="rId2" action="ppaction://hlinksldjump"/>
            </p:cNvPr>
            <p:cNvSpPr/>
            <p:nvPr/>
          </p:nvSpPr>
          <p:spPr>
            <a:xfrm>
              <a:off x="1285875" y="714368"/>
              <a:ext cx="1414462" cy="1071571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" name="Прямоугольник 13">
              <a:hlinkClick r:id="rId4" action="ppaction://hlinksldjump"/>
            </p:cNvPr>
            <p:cNvSpPr/>
            <p:nvPr/>
          </p:nvSpPr>
          <p:spPr>
            <a:xfrm>
              <a:off x="6715126" y="714368"/>
              <a:ext cx="1414462" cy="1071571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" name="Прямоугольник 14">
              <a:hlinkClick r:id="rId6" action="ppaction://hlinksldjump"/>
            </p:cNvPr>
            <p:cNvSpPr/>
            <p:nvPr/>
          </p:nvSpPr>
          <p:spPr>
            <a:xfrm>
              <a:off x="3143250" y="714368"/>
              <a:ext cx="1414462" cy="1071571"/>
            </a:xfrm>
            <a:prstGeom prst="rect">
              <a:avLst/>
            </a:prstGeom>
            <a:blipFill>
              <a:blip r:embed="rId7"/>
              <a:stretch>
                <a:fillRect/>
              </a:stretch>
            </a:blip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6" name="Прямоугольник 15">
              <a:hlinkClick r:id="rId8" action="ppaction://hlinksldjump"/>
            </p:cNvPr>
            <p:cNvSpPr/>
            <p:nvPr/>
          </p:nvSpPr>
          <p:spPr>
            <a:xfrm>
              <a:off x="5000626" y="714368"/>
              <a:ext cx="1414462" cy="1071571"/>
            </a:xfrm>
            <a:prstGeom prst="rect">
              <a:avLst/>
            </a:prstGeom>
            <a:blipFill>
              <a:blip r:embed="rId9"/>
              <a:stretch>
                <a:fillRect/>
              </a:stretch>
            </a:blip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7" name="Группа 17"/>
          <p:cNvGrpSpPr>
            <a:grpSpLocks/>
          </p:cNvGrpSpPr>
          <p:nvPr/>
        </p:nvGrpSpPr>
        <p:grpSpPr bwMode="auto">
          <a:xfrm>
            <a:off x="785786" y="2214554"/>
            <a:ext cx="6843712" cy="1714512"/>
            <a:chOff x="1285875" y="5357819"/>
            <a:chExt cx="6843713" cy="1071556"/>
          </a:xfrm>
        </p:grpSpPr>
        <p:sp>
          <p:nvSpPr>
            <p:cNvPr id="18" name="Прямоугольник 17">
              <a:hlinkClick r:id="rId10" action="ppaction://hlinksldjump"/>
            </p:cNvPr>
            <p:cNvSpPr/>
            <p:nvPr/>
          </p:nvSpPr>
          <p:spPr>
            <a:xfrm>
              <a:off x="1285875" y="5357819"/>
              <a:ext cx="1414462" cy="1071556"/>
            </a:xfrm>
            <a:prstGeom prst="rect">
              <a:avLst/>
            </a:prstGeom>
            <a:blipFill>
              <a:blip r:embed="rId11"/>
              <a:stretch>
                <a:fillRect/>
              </a:stretch>
            </a:blip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9" name="Прямоугольник 18">
              <a:hlinkClick r:id="rId12" action="ppaction://hlinksldjump"/>
            </p:cNvPr>
            <p:cNvSpPr/>
            <p:nvPr/>
          </p:nvSpPr>
          <p:spPr>
            <a:xfrm>
              <a:off x="3143250" y="5357819"/>
              <a:ext cx="1414462" cy="1071556"/>
            </a:xfrm>
            <a:prstGeom prst="rect">
              <a:avLst/>
            </a:prstGeom>
            <a:blipFill>
              <a:blip r:embed="rId13"/>
              <a:stretch>
                <a:fillRect/>
              </a:stretch>
            </a:blip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0" name="Прямоугольник 19">
              <a:hlinkClick r:id="rId14" action="ppaction://hlinksldjump"/>
            </p:cNvPr>
            <p:cNvSpPr/>
            <p:nvPr/>
          </p:nvSpPr>
          <p:spPr>
            <a:xfrm>
              <a:off x="6715126" y="5357819"/>
              <a:ext cx="1414462" cy="1071556"/>
            </a:xfrm>
            <a:prstGeom prst="rect">
              <a:avLst/>
            </a:prstGeom>
            <a:blipFill>
              <a:blip r:embed="rId15"/>
              <a:stretch>
                <a:fillRect/>
              </a:stretch>
            </a:blip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1" name="Прямоугольник 20">
              <a:hlinkClick r:id="rId16" action="ppaction://hlinksldjump"/>
            </p:cNvPr>
            <p:cNvSpPr/>
            <p:nvPr/>
          </p:nvSpPr>
          <p:spPr>
            <a:xfrm>
              <a:off x="5000652" y="5357819"/>
              <a:ext cx="1414463" cy="1071556"/>
            </a:xfrm>
            <a:prstGeom prst="rect">
              <a:avLst/>
            </a:prstGeom>
            <a:blipFill>
              <a:blip r:embed="rId17"/>
              <a:stretch>
                <a:fillRect/>
              </a:stretch>
            </a:blip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22" name="Группа 16"/>
          <p:cNvGrpSpPr>
            <a:grpSpLocks/>
          </p:cNvGrpSpPr>
          <p:nvPr/>
        </p:nvGrpSpPr>
        <p:grpSpPr bwMode="auto">
          <a:xfrm>
            <a:off x="785786" y="2214554"/>
            <a:ext cx="6843750" cy="1714511"/>
            <a:chOff x="1285875" y="3143254"/>
            <a:chExt cx="6843751" cy="1071572"/>
          </a:xfrm>
        </p:grpSpPr>
        <p:sp>
          <p:nvSpPr>
            <p:cNvPr id="23" name="Прямоугольник 22">
              <a:hlinkClick r:id="rId18" action="ppaction://hlinksldjump"/>
            </p:cNvPr>
            <p:cNvSpPr/>
            <p:nvPr/>
          </p:nvSpPr>
          <p:spPr>
            <a:xfrm>
              <a:off x="1285875" y="3143255"/>
              <a:ext cx="1414462" cy="1071571"/>
            </a:xfrm>
            <a:prstGeom prst="rect">
              <a:avLst/>
            </a:prstGeom>
            <a:blipFill>
              <a:blip r:embed="rId19"/>
              <a:stretch>
                <a:fillRect/>
              </a:stretch>
            </a:blip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4" name="Прямоугольник 23">
              <a:hlinkClick r:id="rId20" action="ppaction://hlinksldjump"/>
            </p:cNvPr>
            <p:cNvSpPr/>
            <p:nvPr/>
          </p:nvSpPr>
          <p:spPr>
            <a:xfrm>
              <a:off x="3143250" y="3143256"/>
              <a:ext cx="1414462" cy="1071570"/>
            </a:xfrm>
            <a:prstGeom prst="rect">
              <a:avLst/>
            </a:prstGeom>
            <a:blipFill>
              <a:blip r:embed="rId21"/>
              <a:stretch>
                <a:fillRect/>
              </a:stretch>
            </a:blip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5" name="Прямоугольник 24">
              <a:hlinkClick r:id="rId22" action="ppaction://hlinksldjump"/>
            </p:cNvPr>
            <p:cNvSpPr/>
            <p:nvPr/>
          </p:nvSpPr>
          <p:spPr>
            <a:xfrm>
              <a:off x="6715164" y="3143255"/>
              <a:ext cx="1414462" cy="1071557"/>
            </a:xfrm>
            <a:prstGeom prst="rect">
              <a:avLst/>
            </a:prstGeom>
            <a:blipFill>
              <a:blip r:embed="rId23"/>
              <a:stretch>
                <a:fillRect/>
              </a:stretch>
            </a:blip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6" name="Прямоугольник 25">
              <a:hlinkClick r:id="rId24" action="ppaction://hlinksldjump"/>
            </p:cNvPr>
            <p:cNvSpPr/>
            <p:nvPr/>
          </p:nvSpPr>
          <p:spPr>
            <a:xfrm>
              <a:off x="5000652" y="3143254"/>
              <a:ext cx="1414463" cy="1071571"/>
            </a:xfrm>
            <a:prstGeom prst="rect">
              <a:avLst/>
            </a:prstGeom>
            <a:blipFill>
              <a:blip r:embed="rId25"/>
              <a:stretch>
                <a:fillRect/>
              </a:stretch>
            </a:blip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7" name="Стрелка вправо 26"/>
          <p:cNvSpPr/>
          <p:nvPr/>
        </p:nvSpPr>
        <p:spPr>
          <a:xfrm>
            <a:off x="8072462" y="1928802"/>
            <a:ext cx="785818" cy="2214578"/>
          </a:xfrm>
          <a:prstGeom prst="rightArrow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1714480" y="4214818"/>
            <a:ext cx="49292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</a:rPr>
              <a:t>Знаете ли вы деревья леса? Белая стрелка поможет вам познакомиться с их наиболее распространенными видами. Нажав на изображение дерева вы сможете вернуться назад.</a:t>
            </a:r>
            <a:endParaRPr lang="ru-RU" sz="2400" b="1" dirty="0">
              <a:solidFill>
                <a:srgbClr val="006600"/>
              </a:solidFill>
            </a:endParaRPr>
          </a:p>
        </p:txBody>
      </p:sp>
      <p:sp>
        <p:nvSpPr>
          <p:cNvPr id="31" name="Управляющая кнопка: сведения 30">
            <a:hlinkClick r:id="" action="ppaction://hlinkshowjump?jump=lastslide" highlightClick="1"/>
          </p:cNvPr>
          <p:cNvSpPr/>
          <p:nvPr/>
        </p:nvSpPr>
        <p:spPr>
          <a:xfrm>
            <a:off x="8072462" y="428604"/>
            <a:ext cx="613788" cy="928694"/>
          </a:xfrm>
          <a:prstGeom prst="actionButtonInformati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1857356" y="214290"/>
            <a:ext cx="477650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</a:rPr>
              <a:t>Шуми, шуми, зеленый лес!</a:t>
            </a:r>
          </a:p>
          <a:p>
            <a:pPr algn="ctr"/>
            <a:r>
              <a:rPr lang="ru-RU" sz="2400" b="1" dirty="0" smtClean="0">
                <a:solidFill>
                  <a:srgbClr val="006600"/>
                </a:solidFill>
              </a:rPr>
              <a:t>Знаком мне шум твой величавый,</a:t>
            </a:r>
          </a:p>
          <a:p>
            <a:pPr algn="ctr"/>
            <a:r>
              <a:rPr lang="ru-RU" sz="2400" b="1" dirty="0" smtClean="0">
                <a:solidFill>
                  <a:srgbClr val="006600"/>
                </a:solidFill>
              </a:rPr>
              <a:t>И твой покой, и блеск небес</a:t>
            </a:r>
          </a:p>
          <a:p>
            <a:pPr algn="ctr"/>
            <a:r>
              <a:rPr lang="ru-RU" sz="2400" b="1" dirty="0" smtClean="0">
                <a:solidFill>
                  <a:srgbClr val="006600"/>
                </a:solidFill>
              </a:rPr>
              <a:t>Над головой твоей кудрявой.</a:t>
            </a:r>
          </a:p>
          <a:p>
            <a:pPr algn="ctr"/>
            <a:r>
              <a:rPr lang="ru-RU" sz="2400" b="1" dirty="0" smtClean="0">
                <a:solidFill>
                  <a:srgbClr val="006600"/>
                </a:solidFill>
              </a:rPr>
              <a:t>И. Никитин</a:t>
            </a:r>
            <a:endParaRPr lang="ru-RU" sz="2400" b="1" dirty="0">
              <a:solidFill>
                <a:srgbClr val="006600"/>
              </a:solidFill>
            </a:endParaRPr>
          </a:p>
        </p:txBody>
      </p:sp>
      <p:pic>
        <p:nvPicPr>
          <p:cNvPr id="33" name="Picture 2" descr="C:\Users\Таня\Desktop\цветочные фоны\0_97d9e_e58610f9_orig.jp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357949" y="4268091"/>
            <a:ext cx="2643205" cy="258991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214810" y="357166"/>
            <a:ext cx="464347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</a:rPr>
              <a:t>Ясень </a:t>
            </a:r>
          </a:p>
          <a:p>
            <a:pPr algn="ctr"/>
            <a:r>
              <a:rPr lang="ru-RU" sz="2000" b="1" dirty="0" smtClean="0">
                <a:solidFill>
                  <a:srgbClr val="006600"/>
                </a:solidFill>
              </a:rPr>
              <a:t>Ясень — дерево популярное по всему миру, его виды растут в разных частях земного шара и с древних времен используются людьми. Дерево ясень обыкновенный может достигать до 35 метров в высоту. Цветки появляются в апреле перед распусканием листьев. Плоды - крылатые орехи, линейно-продолговатой формы, висячие, созревают к ноябрю. Ясень обладает ценной древесиной и применяется для изготовления красивых фасадов для мебели. Благодаря своей ажурной и полупрозрачной кроне ясень применяется для озеленения пригородных и городских зеленых зон, дерево высаживают в парках и скверах.</a:t>
            </a:r>
            <a:endParaRPr lang="ru-RU" sz="2000" b="1" dirty="0">
              <a:solidFill>
                <a:srgbClr val="006600"/>
              </a:solidFill>
            </a:endParaRPr>
          </a:p>
        </p:txBody>
      </p:sp>
      <p:pic>
        <p:nvPicPr>
          <p:cNvPr id="1027" name="Picture 3" descr="C:\Users\Таня\Documents\деревья\yasen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3714776" cy="478527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Таня\Documents\деревья\topol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8" y="357167"/>
            <a:ext cx="3689142" cy="478634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143372" y="428604"/>
            <a:ext cx="4714908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</a:rPr>
              <a:t>Тополь </a:t>
            </a:r>
          </a:p>
          <a:p>
            <a:pPr algn="ctr"/>
            <a:r>
              <a:rPr lang="ru-RU" sz="2000" b="1" dirty="0" smtClean="0">
                <a:solidFill>
                  <a:srgbClr val="006600"/>
                </a:solidFill>
              </a:rPr>
              <a:t>Тополь - одно из самых быстрорастущих деревьев средней полосы. Он в короткие сроки достигает внушительных размеров. За год вырастает на 1,5–2 метра. Цветет тополь ранней весной, еще до того, как распустятся на нем первые листочки. Уже в конце мая на тополях созревают плоды – коробочки с большим количеством мелких семян. Семена эти покрыты длинными шелковистыми волосками – в народе их называют тополиным пухом. Тополиное семечко набухает за 4 часа, а через 8-10 часов у него появляется корешок. Древесина у тополя мягкая и легкая. Из нее делают фанеру, бумагу. Тополиные почки используют в косметологии.</a:t>
            </a:r>
            <a:endParaRPr lang="ru-RU" sz="20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71934" y="142852"/>
            <a:ext cx="4857784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</a:rPr>
              <a:t>Сосна </a:t>
            </a:r>
          </a:p>
          <a:p>
            <a:pPr algn="ctr"/>
            <a:r>
              <a:rPr lang="ru-RU" sz="2000" b="1" dirty="0" smtClean="0">
                <a:solidFill>
                  <a:srgbClr val="006600"/>
                </a:solidFill>
              </a:rPr>
              <a:t>Сосны – деревья стройные, высокие, с красивыми золотистыми стволами. Круглый год: и зимой, и летом сосна остается зеленой. Иголки на ней сменяются не все сразу, а постепенно: одни иголочки опадают, на их месте вырастают новые. Сосновые иглы длиннее еловых, прикрепляются к ветке по две хвоинки вместе. Сосны – растения светолюбивые, любят простор и солнце. Сосны – самые древние деревья на нашей планете. Сосна обыкновенная, распространенная в средней полосе, растет 300–500 лет. В Северной Америке встречаются сосны-долгожители. Среди них немало деревьев старше 4000 лет. Находиться в сосновом бору не только приятно, но и полезно. Воздух там всегда чистый. Сосны выделяют эфирные масла, которые убивают микробов.</a:t>
            </a:r>
            <a:endParaRPr lang="ru-RU" sz="2000" b="1" dirty="0">
              <a:solidFill>
                <a:srgbClr val="006600"/>
              </a:solidFill>
            </a:endParaRPr>
          </a:p>
        </p:txBody>
      </p:sp>
      <p:pic>
        <p:nvPicPr>
          <p:cNvPr id="4" name="Picture 2" descr="C:\Users\Таня\Documents\деревья\sosn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7"/>
            <a:ext cx="3727137" cy="478634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43372" y="357166"/>
            <a:ext cx="464347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</a:rPr>
              <a:t>Осина </a:t>
            </a:r>
          </a:p>
          <a:p>
            <a:pPr algn="ctr"/>
            <a:r>
              <a:rPr lang="ru-RU" sz="2000" b="1" dirty="0" smtClean="0">
                <a:solidFill>
                  <a:srgbClr val="006600"/>
                </a:solidFill>
              </a:rPr>
              <a:t>Даже в безветренную погоду в осиновом лесу можно услышать слабый шум шелестящих листьев, словно они постоянно о чем-то перешептываются. Цветет осина ранней весной. Еще не успели распуститься листья, а осина покрывается длинными мохнатыми сережками. Осенью листья одними из первых приобретают нарядную окраску разных оттенков: от нежно-желтых до ярко-багряных. Плоды у осины созревают осенью. Семена у нее легкие, мелкие. Продолжительность жизни у осины 60–80 лет. С давних времен древесину осины использовали как отделочный материал при постройке деревянных церквей. </a:t>
            </a:r>
            <a:endParaRPr lang="ru-RU" sz="2000" b="1" dirty="0">
              <a:solidFill>
                <a:srgbClr val="006600"/>
              </a:solidFill>
            </a:endParaRPr>
          </a:p>
        </p:txBody>
      </p:sp>
      <p:pic>
        <p:nvPicPr>
          <p:cNvPr id="4" name="Picture 5" descr="C:\Users\Таня\Documents\деревья\osin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8" y="357167"/>
            <a:ext cx="3714774" cy="480593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43372" y="285728"/>
            <a:ext cx="478634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</a:rPr>
              <a:t>Ольха </a:t>
            </a:r>
          </a:p>
          <a:p>
            <a:pPr algn="ctr"/>
            <a:r>
              <a:rPr lang="ru-RU" sz="2000" b="1" dirty="0" smtClean="0">
                <a:solidFill>
                  <a:srgbClr val="006600"/>
                </a:solidFill>
              </a:rPr>
              <a:t>Ольха – дерево невысокое, с тонким, часто кривым стволом. Кора у него серо-зеленоватая, всегда гладкая, даже у старых деревьев. Цветет ольха ранней весной, еще до появления листьев на ветках распускаются длинные сережки. Листья у ольхи сверху матово-зеленые, снизу серо-зеленые. Даже осенью они не изменяют цвет, так и падают на землю зелеными. Древесина у ольхи имеет оранжевый оттенок. Свежий ольховый пень ярко-оранжевого, почти апельсинового цвета. Ольховая древесина, вымоченная в воде, прочная, не поддается гниению. Издавна на Руси из нее делали колодезные срубы. И сейчас ее используют для строительства подводных сооружений.</a:t>
            </a:r>
            <a:endParaRPr lang="ru-RU" sz="2000" b="1" dirty="0">
              <a:solidFill>
                <a:srgbClr val="006600"/>
              </a:solidFill>
            </a:endParaRPr>
          </a:p>
        </p:txBody>
      </p:sp>
      <p:pic>
        <p:nvPicPr>
          <p:cNvPr id="4" name="Picture 2" descr="C:\Users\Таня\Documents\деревья\olh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7"/>
            <a:ext cx="3714776" cy="4857783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43372" y="179249"/>
            <a:ext cx="4786346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</a:rPr>
              <a:t>Клён </a:t>
            </a:r>
          </a:p>
          <a:p>
            <a:pPr algn="ctr"/>
            <a:r>
              <a:rPr lang="ru-RU" sz="2000" b="1" dirty="0" smtClean="0">
                <a:solidFill>
                  <a:srgbClr val="006600"/>
                </a:solidFill>
              </a:rPr>
              <a:t>Клен легко отличить от других деревьев по большим узорным листьям с пятью острыми концами. Особенно красив клен осенью. Листочки окрашиваются в разные цвета: желтый, красный, оранжевый, багряный, золотистый. Весной клен пробуждается одним из первых. В конце апреля клен начинает цвести. Цветки у него малозаметные. Плоды клена похожи на пропеллеры. Осенью они отрываются от веток, и ветер разносит их по окрестностям. Клен – дерево быстрорастущее. Древесина белая, с красно-бурым или желтоватым оттенком. В Средние века клен стал широко применяться в изготовлении музыкальных инструментов. Сейчас из него делают звонкие скрипки, гитары. А еще изготавливают лыжи, быстрые и легкие.</a:t>
            </a:r>
            <a:endParaRPr lang="ru-RU" sz="2000" b="1" dirty="0">
              <a:solidFill>
                <a:srgbClr val="006600"/>
              </a:solidFill>
            </a:endParaRPr>
          </a:p>
        </p:txBody>
      </p:sp>
      <p:pic>
        <p:nvPicPr>
          <p:cNvPr id="4" name="Picture 2" descr="C:\Users\Таня\Documents\деревья\klen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7" y="357165"/>
            <a:ext cx="3714775" cy="485778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1460</Words>
  <Application>Microsoft Office PowerPoint</Application>
  <PresentationFormat>Экран (4:3)</PresentationFormat>
  <Paragraphs>67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Энциклопедия леса Деревья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Танюша</dc:creator>
  <cp:lastModifiedBy>Любовь Алешина</cp:lastModifiedBy>
  <cp:revision>48</cp:revision>
  <dcterms:created xsi:type="dcterms:W3CDTF">2017-09-29T18:19:54Z</dcterms:created>
  <dcterms:modified xsi:type="dcterms:W3CDTF">2018-02-25T03:54:28Z</dcterms:modified>
</cp:coreProperties>
</file>